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85" r:id="rId3"/>
    <p:sldId id="269" r:id="rId4"/>
    <p:sldId id="275" r:id="rId5"/>
    <p:sldId id="257" r:id="rId6"/>
    <p:sldId id="287" r:id="rId7"/>
    <p:sldId id="276" r:id="rId8"/>
    <p:sldId id="288" r:id="rId9"/>
    <p:sldId id="293" r:id="rId10"/>
    <p:sldId id="294" r:id="rId11"/>
    <p:sldId id="289" r:id="rId12"/>
    <p:sldId id="290" r:id="rId13"/>
    <p:sldId id="291" r:id="rId14"/>
    <p:sldId id="292" r:id="rId15"/>
    <p:sldId id="279" r:id="rId16"/>
    <p:sldId id="298" r:id="rId17"/>
    <p:sldId id="296" r:id="rId18"/>
    <p:sldId id="297" r:id="rId19"/>
    <p:sldId id="299" r:id="rId20"/>
    <p:sldId id="301" r:id="rId21"/>
    <p:sldId id="300" r:id="rId22"/>
    <p:sldId id="280" r:id="rId23"/>
    <p:sldId id="284" r:id="rId24"/>
    <p:sldId id="283" r:id="rId25"/>
    <p:sldId id="281" r:id="rId26"/>
    <p:sldId id="286" r:id="rId27"/>
    <p:sldId id="29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108107-D8B6-4075-9E16-E915DCD50EF5}" v="27" dt="2023-02-01T03:23:02.4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6" autoAdjust="0"/>
    <p:restoredTop sz="94660"/>
  </p:normalViewPr>
  <p:slideViewPr>
    <p:cSldViewPr snapToGrid="0">
      <p:cViewPr varScale="1">
        <p:scale>
          <a:sx n="86" d="100"/>
          <a:sy n="86" d="100"/>
        </p:scale>
        <p:origin x="114" y="50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73814-5F0B-4E23-9DAC-71BFE2C36A36}" type="doc">
      <dgm:prSet loTypeId="urn:microsoft.com/office/officeart/2005/8/layout/hProcess9" loCatId="process" qsTypeId="urn:microsoft.com/office/officeart/2005/8/quickstyle/simple1" qsCatId="simple" csTypeId="urn:microsoft.com/office/officeart/2005/8/colors/accent1_2" csCatId="accent1" phldr="1"/>
      <dgm:spPr/>
    </dgm:pt>
    <dgm:pt modelId="{B69F9797-941F-4B68-96FC-673C5F5F24FD}">
      <dgm:prSet phldrT="[Text]"/>
      <dgm:spPr/>
      <dgm:t>
        <a:bodyPr/>
        <a:lstStyle/>
        <a:p>
          <a:r>
            <a:rPr lang="en-US" dirty="0"/>
            <a:t>Build a theory/model based on the modeling sample</a:t>
          </a:r>
        </a:p>
      </dgm:t>
    </dgm:pt>
    <dgm:pt modelId="{DCE78508-F7E3-46CE-8048-C5E2559122EF}" type="parTrans" cxnId="{4EDEC180-92B2-412E-8015-AC8E12A24EEC}">
      <dgm:prSet/>
      <dgm:spPr/>
      <dgm:t>
        <a:bodyPr/>
        <a:lstStyle/>
        <a:p>
          <a:endParaRPr lang="en-US"/>
        </a:p>
      </dgm:t>
    </dgm:pt>
    <dgm:pt modelId="{E44F344F-C998-420F-A6EA-DC5B0E94A334}" type="sibTrans" cxnId="{4EDEC180-92B2-412E-8015-AC8E12A24EEC}">
      <dgm:prSet/>
      <dgm:spPr/>
      <dgm:t>
        <a:bodyPr/>
        <a:lstStyle/>
        <a:p>
          <a:endParaRPr lang="en-US"/>
        </a:p>
      </dgm:t>
    </dgm:pt>
    <dgm:pt modelId="{0772298C-0F71-4D2A-BD8C-64060991C7B1}">
      <dgm:prSet phldrT="[Text]"/>
      <dgm:spPr/>
      <dgm:t>
        <a:bodyPr/>
        <a:lstStyle/>
        <a:p>
          <a:r>
            <a:rPr lang="en-US" dirty="0"/>
            <a:t>Test the theory/model on the validation sample</a:t>
          </a:r>
        </a:p>
      </dgm:t>
    </dgm:pt>
    <dgm:pt modelId="{60E1A1EA-B16A-4102-B501-AD01E71A8F1E}" type="parTrans" cxnId="{5D02FFB0-D421-414C-A6BE-AB6F76C31A85}">
      <dgm:prSet/>
      <dgm:spPr/>
      <dgm:t>
        <a:bodyPr/>
        <a:lstStyle/>
        <a:p>
          <a:endParaRPr lang="en-US"/>
        </a:p>
      </dgm:t>
    </dgm:pt>
    <dgm:pt modelId="{DDC7B081-98C5-4CBA-BEBB-9E2C086FC4C2}" type="sibTrans" cxnId="{5D02FFB0-D421-414C-A6BE-AB6F76C31A85}">
      <dgm:prSet/>
      <dgm:spPr/>
      <dgm:t>
        <a:bodyPr/>
        <a:lstStyle/>
        <a:p>
          <a:endParaRPr lang="en-US"/>
        </a:p>
      </dgm:t>
    </dgm:pt>
    <dgm:pt modelId="{156956EE-40C7-468F-9C4A-3C549050833D}">
      <dgm:prSet phldrT="[Text]"/>
      <dgm:spPr/>
      <dgm:t>
        <a:bodyPr/>
        <a:lstStyle/>
        <a:p>
          <a:r>
            <a:rPr lang="en-US" dirty="0"/>
            <a:t>Consistent performance proves that the theory/model works.</a:t>
          </a:r>
        </a:p>
      </dgm:t>
    </dgm:pt>
    <dgm:pt modelId="{A6578D15-430D-4A77-9BC9-2F1D086B1854}" type="parTrans" cxnId="{032A2704-D8B6-486B-B01E-D1BAC78FE0FD}">
      <dgm:prSet/>
      <dgm:spPr/>
      <dgm:t>
        <a:bodyPr/>
        <a:lstStyle/>
        <a:p>
          <a:endParaRPr lang="en-US"/>
        </a:p>
      </dgm:t>
    </dgm:pt>
    <dgm:pt modelId="{68A0D667-75D2-450F-9510-41BDFE495E06}" type="sibTrans" cxnId="{032A2704-D8B6-486B-B01E-D1BAC78FE0FD}">
      <dgm:prSet/>
      <dgm:spPr/>
      <dgm:t>
        <a:bodyPr/>
        <a:lstStyle/>
        <a:p>
          <a:endParaRPr lang="en-US"/>
        </a:p>
      </dgm:t>
    </dgm:pt>
    <dgm:pt modelId="{3F67B077-FBEC-4411-A4D5-45E5115D756E}" type="pres">
      <dgm:prSet presAssocID="{87C73814-5F0B-4E23-9DAC-71BFE2C36A36}" presName="CompostProcess" presStyleCnt="0">
        <dgm:presLayoutVars>
          <dgm:dir/>
          <dgm:resizeHandles val="exact"/>
        </dgm:presLayoutVars>
      </dgm:prSet>
      <dgm:spPr/>
    </dgm:pt>
    <dgm:pt modelId="{49AB7EC5-AFA8-4C27-B77C-D583F0A99BB7}" type="pres">
      <dgm:prSet presAssocID="{87C73814-5F0B-4E23-9DAC-71BFE2C36A36}" presName="arrow" presStyleLbl="bgShp" presStyleIdx="0" presStyleCnt="1" custLinFactNeighborX="-5764" custLinFactNeighborY="-626"/>
      <dgm:spPr/>
    </dgm:pt>
    <dgm:pt modelId="{C82806DF-D930-49B1-B5AD-E2F157681DC9}" type="pres">
      <dgm:prSet presAssocID="{87C73814-5F0B-4E23-9DAC-71BFE2C36A36}" presName="linearProcess" presStyleCnt="0"/>
      <dgm:spPr/>
    </dgm:pt>
    <dgm:pt modelId="{0FB35926-FDF4-402A-8229-9F1A784E209F}" type="pres">
      <dgm:prSet presAssocID="{B69F9797-941F-4B68-96FC-673C5F5F24FD}" presName="textNode" presStyleLbl="node1" presStyleIdx="0" presStyleCnt="3" custLinFactNeighborX="38950" custLinFactNeighborY="-926">
        <dgm:presLayoutVars>
          <dgm:bulletEnabled val="1"/>
        </dgm:presLayoutVars>
      </dgm:prSet>
      <dgm:spPr/>
    </dgm:pt>
    <dgm:pt modelId="{910C72D0-69A4-4BFD-A3BA-D0AD1478932A}" type="pres">
      <dgm:prSet presAssocID="{E44F344F-C998-420F-A6EA-DC5B0E94A334}" presName="sibTrans" presStyleCnt="0"/>
      <dgm:spPr/>
    </dgm:pt>
    <dgm:pt modelId="{FD786397-0C88-42A9-BA22-5063EF6C659D}" type="pres">
      <dgm:prSet presAssocID="{0772298C-0F71-4D2A-BD8C-64060991C7B1}" presName="textNode" presStyleLbl="node1" presStyleIdx="1" presStyleCnt="3">
        <dgm:presLayoutVars>
          <dgm:bulletEnabled val="1"/>
        </dgm:presLayoutVars>
      </dgm:prSet>
      <dgm:spPr/>
    </dgm:pt>
    <dgm:pt modelId="{2089EB4D-1A39-4BD6-A8B2-7BD000AC5935}" type="pres">
      <dgm:prSet presAssocID="{DDC7B081-98C5-4CBA-BEBB-9E2C086FC4C2}" presName="sibTrans" presStyleCnt="0"/>
      <dgm:spPr/>
    </dgm:pt>
    <dgm:pt modelId="{C3190132-995C-45D6-9566-9CDEF5BB1C5E}" type="pres">
      <dgm:prSet presAssocID="{156956EE-40C7-468F-9C4A-3C549050833D}" presName="textNode" presStyleLbl="node1" presStyleIdx="2" presStyleCnt="3">
        <dgm:presLayoutVars>
          <dgm:bulletEnabled val="1"/>
        </dgm:presLayoutVars>
      </dgm:prSet>
      <dgm:spPr/>
    </dgm:pt>
  </dgm:ptLst>
  <dgm:cxnLst>
    <dgm:cxn modelId="{032A2704-D8B6-486B-B01E-D1BAC78FE0FD}" srcId="{87C73814-5F0B-4E23-9DAC-71BFE2C36A36}" destId="{156956EE-40C7-468F-9C4A-3C549050833D}" srcOrd="2" destOrd="0" parTransId="{A6578D15-430D-4A77-9BC9-2F1D086B1854}" sibTransId="{68A0D667-75D2-450F-9510-41BDFE495E06}"/>
    <dgm:cxn modelId="{AA8C1E73-94BD-44D2-92E6-DF10718056A1}" type="presOf" srcId="{87C73814-5F0B-4E23-9DAC-71BFE2C36A36}" destId="{3F67B077-FBEC-4411-A4D5-45E5115D756E}" srcOrd="0" destOrd="0" presId="urn:microsoft.com/office/officeart/2005/8/layout/hProcess9"/>
    <dgm:cxn modelId="{AA613177-6CF2-4180-A3B3-3A5F5F2EA218}" type="presOf" srcId="{0772298C-0F71-4D2A-BD8C-64060991C7B1}" destId="{FD786397-0C88-42A9-BA22-5063EF6C659D}" srcOrd="0" destOrd="0" presId="urn:microsoft.com/office/officeart/2005/8/layout/hProcess9"/>
    <dgm:cxn modelId="{4EDEC180-92B2-412E-8015-AC8E12A24EEC}" srcId="{87C73814-5F0B-4E23-9DAC-71BFE2C36A36}" destId="{B69F9797-941F-4B68-96FC-673C5F5F24FD}" srcOrd="0" destOrd="0" parTransId="{DCE78508-F7E3-46CE-8048-C5E2559122EF}" sibTransId="{E44F344F-C998-420F-A6EA-DC5B0E94A334}"/>
    <dgm:cxn modelId="{A3BFBD94-3734-419D-8722-5B6F8CCEFF2D}" type="presOf" srcId="{156956EE-40C7-468F-9C4A-3C549050833D}" destId="{C3190132-995C-45D6-9566-9CDEF5BB1C5E}" srcOrd="0" destOrd="0" presId="urn:microsoft.com/office/officeart/2005/8/layout/hProcess9"/>
    <dgm:cxn modelId="{667B169A-7A01-4C50-AB9D-A474BCE3BF65}" type="presOf" srcId="{B69F9797-941F-4B68-96FC-673C5F5F24FD}" destId="{0FB35926-FDF4-402A-8229-9F1A784E209F}" srcOrd="0" destOrd="0" presId="urn:microsoft.com/office/officeart/2005/8/layout/hProcess9"/>
    <dgm:cxn modelId="{5D02FFB0-D421-414C-A6BE-AB6F76C31A85}" srcId="{87C73814-5F0B-4E23-9DAC-71BFE2C36A36}" destId="{0772298C-0F71-4D2A-BD8C-64060991C7B1}" srcOrd="1" destOrd="0" parTransId="{60E1A1EA-B16A-4102-B501-AD01E71A8F1E}" sibTransId="{DDC7B081-98C5-4CBA-BEBB-9E2C086FC4C2}"/>
    <dgm:cxn modelId="{76550DD7-AAB9-4040-BFC1-BF280429BED4}" type="presParOf" srcId="{3F67B077-FBEC-4411-A4D5-45E5115D756E}" destId="{49AB7EC5-AFA8-4C27-B77C-D583F0A99BB7}" srcOrd="0" destOrd="0" presId="urn:microsoft.com/office/officeart/2005/8/layout/hProcess9"/>
    <dgm:cxn modelId="{DE290BEE-B1BA-41CC-98E2-D63796FB0D80}" type="presParOf" srcId="{3F67B077-FBEC-4411-A4D5-45E5115D756E}" destId="{C82806DF-D930-49B1-B5AD-E2F157681DC9}" srcOrd="1" destOrd="0" presId="urn:microsoft.com/office/officeart/2005/8/layout/hProcess9"/>
    <dgm:cxn modelId="{244437EA-6AF3-42B8-835E-01CA1CA59B1A}" type="presParOf" srcId="{C82806DF-D930-49B1-B5AD-E2F157681DC9}" destId="{0FB35926-FDF4-402A-8229-9F1A784E209F}" srcOrd="0" destOrd="0" presId="urn:microsoft.com/office/officeart/2005/8/layout/hProcess9"/>
    <dgm:cxn modelId="{10F9030C-0E54-49C4-88C7-3ECD07ECACC1}" type="presParOf" srcId="{C82806DF-D930-49B1-B5AD-E2F157681DC9}" destId="{910C72D0-69A4-4BFD-A3BA-D0AD1478932A}" srcOrd="1" destOrd="0" presId="urn:microsoft.com/office/officeart/2005/8/layout/hProcess9"/>
    <dgm:cxn modelId="{49FD4639-4EE4-437F-B2ED-BFF5264A744E}" type="presParOf" srcId="{C82806DF-D930-49B1-B5AD-E2F157681DC9}" destId="{FD786397-0C88-42A9-BA22-5063EF6C659D}" srcOrd="2" destOrd="0" presId="urn:microsoft.com/office/officeart/2005/8/layout/hProcess9"/>
    <dgm:cxn modelId="{E4A51437-E6EA-43CF-861D-47FAFC382272}" type="presParOf" srcId="{C82806DF-D930-49B1-B5AD-E2F157681DC9}" destId="{2089EB4D-1A39-4BD6-A8B2-7BD000AC5935}" srcOrd="3" destOrd="0" presId="urn:microsoft.com/office/officeart/2005/8/layout/hProcess9"/>
    <dgm:cxn modelId="{200B9429-4B06-46D1-96EC-D35777D4A72F}" type="presParOf" srcId="{C82806DF-D930-49B1-B5AD-E2F157681DC9}" destId="{C3190132-995C-45D6-9566-9CDEF5BB1C5E}" srcOrd="4"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B7EC5-AFA8-4C27-B77C-D583F0A99BB7}">
      <dsp:nvSpPr>
        <dsp:cNvPr id="0" name=""/>
        <dsp:cNvSpPr/>
      </dsp:nvSpPr>
      <dsp:spPr>
        <a:xfrm>
          <a:off x="123029" y="0"/>
          <a:ext cx="4021185" cy="212578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35926-FDF4-402A-8229-9F1A784E209F}">
      <dsp:nvSpPr>
        <dsp:cNvPr id="0" name=""/>
        <dsp:cNvSpPr/>
      </dsp:nvSpPr>
      <dsp:spPr>
        <a:xfrm>
          <a:off x="190002" y="629862"/>
          <a:ext cx="1419242" cy="8503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Build a theory/model based on the modeling sample</a:t>
          </a:r>
        </a:p>
      </dsp:txBody>
      <dsp:txXfrm>
        <a:off x="231511" y="671371"/>
        <a:ext cx="1336224" cy="767296"/>
      </dsp:txXfrm>
    </dsp:sp>
    <dsp:sp modelId="{FD786397-0C88-42A9-BA22-5063EF6C659D}">
      <dsp:nvSpPr>
        <dsp:cNvPr id="0" name=""/>
        <dsp:cNvSpPr/>
      </dsp:nvSpPr>
      <dsp:spPr>
        <a:xfrm>
          <a:off x="1655782" y="637736"/>
          <a:ext cx="1419242" cy="8503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Test the theory/model on the validation sample</a:t>
          </a:r>
        </a:p>
      </dsp:txBody>
      <dsp:txXfrm>
        <a:off x="1697291" y="679245"/>
        <a:ext cx="1336224" cy="767296"/>
      </dsp:txXfrm>
    </dsp:sp>
    <dsp:sp modelId="{C3190132-995C-45D6-9566-9CDEF5BB1C5E}">
      <dsp:nvSpPr>
        <dsp:cNvPr id="0" name=""/>
        <dsp:cNvSpPr/>
      </dsp:nvSpPr>
      <dsp:spPr>
        <a:xfrm>
          <a:off x="3151253" y="637736"/>
          <a:ext cx="1419242" cy="8503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Consistent performance proves that the theory/model works.</a:t>
          </a:r>
        </a:p>
      </dsp:txBody>
      <dsp:txXfrm>
        <a:off x="3192762" y="679245"/>
        <a:ext cx="1336224" cy="7672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4D57BDD-E64A-4D27-8978-82FFCA18A12C}" type="datetimeFigureOut">
              <a:rPr lang="en-US" smtClean="0"/>
              <a:t>1/31/2023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21174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pPr/>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301555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92686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625068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63503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4D57BDD-E64A-4D27-8978-82FFCA18A12C}" type="datetimeFigureOut">
              <a:rPr lang="en-US" smtClean="0"/>
              <a:pPr/>
              <a:t>1/31/2023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92735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4D57BDD-E64A-4D27-8978-82FFCA18A12C}" type="datetimeFigureOut">
              <a:rPr lang="en-US" smtClean="0"/>
              <a:pPr/>
              <a:t>1/31/2023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36857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4D57BDD-E64A-4D27-8978-82FFCA18A12C}"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89814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4D57BDD-E64A-4D27-8978-82FFCA18A12C}"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9316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2935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6936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57BDD-E64A-4D27-8978-82FFCA18A12C}"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1786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57BDD-E64A-4D27-8978-82FFCA18A12C}" type="datetimeFigureOut">
              <a:rPr lang="en-US" smtClean="0"/>
              <a:t>1/31/2023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15403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57BDD-E64A-4D27-8978-82FFCA18A12C}" type="datetimeFigureOut">
              <a:rPr lang="en-US" smtClean="0"/>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312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57BDD-E64A-4D27-8978-82FFCA18A12C}" type="datetimeFigureOut">
              <a:rPr lang="en-US" smtClean="0"/>
              <a:t>1/31/2023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83101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262219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661623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4D57BDD-E64A-4D27-8978-82FFCA18A12C}" type="datetimeFigureOut">
              <a:rPr lang="en-US" smtClean="0"/>
              <a:pPr/>
              <a:t>1/31/2023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30653910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ebastianraschka.com/faq/docs/logisticregr-neuralnet.html" TargetMode="External"/><Relationship Id="rId2" Type="http://schemas.openxmlformats.org/officeDocument/2006/relationships/hyperlink" Target="https://www.datasciencecentral.com/logistic-regression-as-a-neural-network/"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sebastianraschka.com/faq/docs/logisticregr-neuralnet.html" TargetMode="External"/><Relationship Id="rId2" Type="http://schemas.openxmlformats.org/officeDocument/2006/relationships/hyperlink" Target="https://www.datasciencecentral.com/logistic-regression-as-a-neural-network/"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sebastianraschka.com/faq/docs/logisticregr-neuralnet.html" TargetMode="External"/><Relationship Id="rId2" Type="http://schemas.openxmlformats.org/officeDocument/2006/relationships/hyperlink" Target="https://www.datasciencecentral.com/logistic-regression-as-a-neural-network/"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towardsdatascience.com/a-comprehensive-guide-to-convolutional-neural-networks-the-eli5-way-3bd2b1164a5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owardsdatascience.com/a-comprehensive-guide-to-convolutional-neural-networks-the-eli5-way-3bd2b1164a5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2.png"/><Relationship Id="rId4" Type="http://schemas.openxmlformats.org/officeDocument/2006/relationships/image" Target="../media/image26.png"/><Relationship Id="rId9" Type="http://schemas.microsoft.com/office/2007/relationships/diagramDrawing" Target="../diagrams/drawing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1drv.ms/u/s!Amfo1lixPzv-j3k_230kv-58OmZW?e=x5WIz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9DD3-102E-C346-DBF3-BF53777998C3}"/>
              </a:ext>
            </a:extLst>
          </p:cNvPr>
          <p:cNvSpPr>
            <a:spLocks noGrp="1"/>
          </p:cNvSpPr>
          <p:nvPr>
            <p:ph type="ctrTitle"/>
          </p:nvPr>
        </p:nvSpPr>
        <p:spPr>
          <a:xfrm>
            <a:off x="4244196" y="1062038"/>
            <a:ext cx="7185804" cy="2881311"/>
          </a:xfrm>
        </p:spPr>
        <p:txBody>
          <a:bodyPr>
            <a:normAutofit/>
          </a:bodyPr>
          <a:lstStyle/>
          <a:p>
            <a:pPr algn="r"/>
            <a:r>
              <a:rPr lang="en-US" sz="5000" dirty="0"/>
              <a:t>Python &amp; Data Science Training</a:t>
            </a:r>
            <a:br>
              <a:rPr lang="en-US" sz="5000" dirty="0"/>
            </a:br>
            <a:r>
              <a:rPr lang="en-US" sz="2800" dirty="0"/>
              <a:t>Project 5 – Mortgage Default Model</a:t>
            </a:r>
            <a:br>
              <a:rPr lang="en-US" sz="2800" dirty="0"/>
            </a:br>
            <a:r>
              <a:rPr lang="en-US" sz="2800" dirty="0"/>
              <a:t>&amp; Mortgage Prepayment Model</a:t>
            </a:r>
          </a:p>
        </p:txBody>
      </p:sp>
      <p:pic>
        <p:nvPicPr>
          <p:cNvPr id="4" name="Picture 3">
            <a:extLst>
              <a:ext uri="{FF2B5EF4-FFF2-40B4-BE49-F238E27FC236}">
                <a16:creationId xmlns:a16="http://schemas.microsoft.com/office/drawing/2014/main" id="{7B4CC92E-9FAA-20E7-95F2-D1E163F511CB}"/>
              </a:ext>
            </a:extLst>
          </p:cNvPr>
          <p:cNvPicPr>
            <a:picLocks noChangeAspect="1"/>
          </p:cNvPicPr>
          <p:nvPr/>
        </p:nvPicPr>
        <p:blipFill rotWithShape="1">
          <a:blip r:embed="rId2"/>
          <a:srcRect l="28427" r="31573"/>
          <a:stretch/>
        </p:blipFill>
        <p:spPr>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spTree>
    <p:extLst>
      <p:ext uri="{BB962C8B-B14F-4D97-AF65-F5344CB8AC3E}">
        <p14:creationId xmlns:p14="http://schemas.microsoft.com/office/powerpoint/2010/main" val="1211559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659353" y="558554"/>
            <a:ext cx="10802991" cy="1263649"/>
          </a:xfrm>
        </p:spPr>
        <p:txBody>
          <a:bodyPr/>
          <a:lstStyle/>
          <a:p>
            <a:r>
              <a:rPr lang="en-US" sz="3200" dirty="0"/>
              <a:t>Week 2: Use logistic regression to generate contributing factors</a:t>
            </a:r>
            <a:br>
              <a:rPr lang="en-US" sz="3200" dirty="0"/>
            </a:br>
            <a:endParaRPr lang="en-US" sz="1400" dirty="0"/>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15654" y="2425010"/>
            <a:ext cx="11290391" cy="1787067"/>
          </a:xfrm>
        </p:spPr>
        <p:txBody>
          <a:bodyPr>
            <a:noAutofit/>
          </a:bodyPr>
          <a:lstStyle/>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sp>
        <p:nvSpPr>
          <p:cNvPr id="6" name="TextBox 5">
            <a:extLst>
              <a:ext uri="{FF2B5EF4-FFF2-40B4-BE49-F238E27FC236}">
                <a16:creationId xmlns:a16="http://schemas.microsoft.com/office/drawing/2014/main" id="{9DD41707-B517-BD53-A7E1-008E16D7DA29}"/>
              </a:ext>
            </a:extLst>
          </p:cNvPr>
          <p:cNvSpPr txBox="1"/>
          <p:nvPr/>
        </p:nvSpPr>
        <p:spPr>
          <a:xfrm>
            <a:off x="485955" y="2140075"/>
            <a:ext cx="11151568" cy="923330"/>
          </a:xfrm>
          <a:prstGeom prst="rect">
            <a:avLst/>
          </a:prstGeom>
          <a:noFill/>
        </p:spPr>
        <p:txBody>
          <a:bodyPr wrap="square" rtlCol="0">
            <a:spAutoFit/>
          </a:bodyPr>
          <a:lstStyle/>
          <a:p>
            <a:r>
              <a:rPr lang="en-US" b="1" dirty="0"/>
              <a:t>Option 2</a:t>
            </a:r>
          </a:p>
          <a:p>
            <a:r>
              <a:rPr lang="en-US" u="sng" dirty="0"/>
              <a:t>Step 1</a:t>
            </a:r>
            <a:r>
              <a:rPr lang="en-US" dirty="0"/>
              <a:t>: Normalize all input variables into a scale of [0, 1] by applying the following:</a:t>
            </a:r>
          </a:p>
          <a:p>
            <a:r>
              <a:rPr lang="en-US" dirty="0"/>
              <a:t>       </a:t>
            </a:r>
            <a:r>
              <a:rPr lang="en-US" dirty="0" err="1"/>
              <a:t>x_normalized</a:t>
            </a:r>
            <a:r>
              <a:rPr lang="en-US" dirty="0"/>
              <a:t>=(</a:t>
            </a:r>
            <a:r>
              <a:rPr lang="en-US" dirty="0" err="1"/>
              <a:t>x_value</a:t>
            </a:r>
            <a:r>
              <a:rPr lang="en-US" dirty="0"/>
              <a:t> – </a:t>
            </a:r>
            <a:r>
              <a:rPr lang="en-US" dirty="0" err="1"/>
              <a:t>x_min</a:t>
            </a:r>
            <a:r>
              <a:rPr lang="en-US" dirty="0"/>
              <a:t>)/(</a:t>
            </a:r>
            <a:r>
              <a:rPr lang="en-US" dirty="0" err="1"/>
              <a:t>x_max</a:t>
            </a:r>
            <a:r>
              <a:rPr lang="en-US" dirty="0"/>
              <a:t> – </a:t>
            </a:r>
            <a:r>
              <a:rPr lang="en-US" dirty="0" err="1"/>
              <a:t>x_min</a:t>
            </a:r>
            <a:r>
              <a:rPr lang="en-US" dirty="0"/>
              <a:t>)</a:t>
            </a:r>
          </a:p>
        </p:txBody>
      </p:sp>
      <p:sp>
        <p:nvSpPr>
          <p:cNvPr id="8" name="TextBox 7">
            <a:extLst>
              <a:ext uri="{FF2B5EF4-FFF2-40B4-BE49-F238E27FC236}">
                <a16:creationId xmlns:a16="http://schemas.microsoft.com/office/drawing/2014/main" id="{32948763-8E88-B922-93B4-6206B6593DA3}"/>
              </a:ext>
            </a:extLst>
          </p:cNvPr>
          <p:cNvSpPr txBox="1"/>
          <p:nvPr/>
        </p:nvSpPr>
        <p:spPr>
          <a:xfrm>
            <a:off x="6988634" y="3376959"/>
            <a:ext cx="5018573" cy="3400931"/>
          </a:xfrm>
          <a:prstGeom prst="rect">
            <a:avLst/>
          </a:prstGeom>
          <a:noFill/>
        </p:spPr>
        <p:txBody>
          <a:bodyPr wrap="square" rtlCol="0">
            <a:spAutoFit/>
          </a:bodyPr>
          <a:lstStyle/>
          <a:p>
            <a:r>
              <a:rPr lang="en-US" sz="1400" u="sng" dirty="0"/>
              <a:t>Step 2: </a:t>
            </a:r>
            <a:r>
              <a:rPr lang="en-US" sz="1400" dirty="0"/>
              <a:t>Parameter estimate suggests contributing power by each variable.</a:t>
            </a:r>
          </a:p>
          <a:p>
            <a:endParaRPr lang="en-US" sz="1400" dirty="0"/>
          </a:p>
          <a:p>
            <a:endParaRPr lang="en-US" sz="1400" dirty="0"/>
          </a:p>
          <a:p>
            <a:endParaRPr lang="en-US" sz="1400" dirty="0"/>
          </a:p>
          <a:p>
            <a:endParaRPr lang="en-US" sz="1400" dirty="0"/>
          </a:p>
          <a:p>
            <a:endParaRPr lang="en-US" sz="1400" u="sng" dirty="0"/>
          </a:p>
          <a:p>
            <a:endParaRPr lang="en-US" sz="1400" u="sng" dirty="0"/>
          </a:p>
          <a:p>
            <a:pPr>
              <a:spcAft>
                <a:spcPts val="600"/>
              </a:spcAft>
            </a:pPr>
            <a:r>
              <a:rPr lang="en-US" sz="1400" u="sng" dirty="0"/>
              <a:t>Step 3</a:t>
            </a:r>
            <a:r>
              <a:rPr lang="en-US" sz="1400" dirty="0"/>
              <a:t>: calculate contribution power by each variable: </a:t>
            </a:r>
          </a:p>
          <a:p>
            <a:r>
              <a:rPr lang="en-US" sz="1400" dirty="0"/>
              <a:t>contribution= </a:t>
            </a:r>
            <a:r>
              <a:rPr lang="en-US" sz="1400" dirty="0" err="1"/>
              <a:t>coef_est</a:t>
            </a:r>
            <a:r>
              <a:rPr lang="en-US" sz="1400" dirty="0"/>
              <a:t>*x          as in</a:t>
            </a:r>
          </a:p>
          <a:p>
            <a:endParaRPr lang="en-US" sz="1400" dirty="0"/>
          </a:p>
          <a:p>
            <a:endParaRPr lang="en-US" sz="1400" dirty="0"/>
          </a:p>
          <a:p>
            <a:endParaRPr lang="en-US" sz="1400" dirty="0"/>
          </a:p>
          <a:p>
            <a:r>
              <a:rPr lang="en-US" sz="1400" u="sng" dirty="0"/>
              <a:t>Step 4</a:t>
            </a:r>
            <a:r>
              <a:rPr lang="en-US" sz="1400" dirty="0"/>
              <a:t>: Rank order the contribution by each model variable from highest to lowest for each observation. </a:t>
            </a:r>
          </a:p>
        </p:txBody>
      </p:sp>
      <p:cxnSp>
        <p:nvCxnSpPr>
          <p:cNvPr id="5" name="Straight Connector 4">
            <a:extLst>
              <a:ext uri="{FF2B5EF4-FFF2-40B4-BE49-F238E27FC236}">
                <a16:creationId xmlns:a16="http://schemas.microsoft.com/office/drawing/2014/main" id="{6A9A4672-D534-F0D1-D513-8767CC08D3A9}"/>
              </a:ext>
            </a:extLst>
          </p:cNvPr>
          <p:cNvCxnSpPr>
            <a:cxnSpLocks/>
          </p:cNvCxnSpPr>
          <p:nvPr/>
        </p:nvCxnSpPr>
        <p:spPr>
          <a:xfrm>
            <a:off x="9929003" y="2079980"/>
            <a:ext cx="0" cy="1089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B2E443-638B-7E4B-C8BF-294BF8C3A910}"/>
              </a:ext>
            </a:extLst>
          </p:cNvPr>
          <p:cNvCxnSpPr/>
          <p:nvPr/>
        </p:nvCxnSpPr>
        <p:spPr>
          <a:xfrm>
            <a:off x="9929003" y="3183966"/>
            <a:ext cx="11731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400749-A5A0-00B8-E856-CA8632816988}"/>
              </a:ext>
            </a:extLst>
          </p:cNvPr>
          <p:cNvSpPr txBox="1"/>
          <p:nvPr/>
        </p:nvSpPr>
        <p:spPr>
          <a:xfrm>
            <a:off x="11067640" y="2984718"/>
            <a:ext cx="282509" cy="369332"/>
          </a:xfrm>
          <a:prstGeom prst="rect">
            <a:avLst/>
          </a:prstGeom>
          <a:noFill/>
        </p:spPr>
        <p:txBody>
          <a:bodyPr wrap="square" rtlCol="0">
            <a:spAutoFit/>
          </a:bodyPr>
          <a:lstStyle/>
          <a:p>
            <a:r>
              <a:rPr lang="en-US" dirty="0"/>
              <a:t>x</a:t>
            </a:r>
          </a:p>
        </p:txBody>
      </p:sp>
      <p:sp>
        <p:nvSpPr>
          <p:cNvPr id="15" name="TextBox 14">
            <a:extLst>
              <a:ext uri="{FF2B5EF4-FFF2-40B4-BE49-F238E27FC236}">
                <a16:creationId xmlns:a16="http://schemas.microsoft.com/office/drawing/2014/main" id="{CFE788C9-CCCE-38E0-99DB-029DD691C0B6}"/>
              </a:ext>
            </a:extLst>
          </p:cNvPr>
          <p:cNvSpPr txBox="1"/>
          <p:nvPr/>
        </p:nvSpPr>
        <p:spPr>
          <a:xfrm>
            <a:off x="9929003" y="1926790"/>
            <a:ext cx="282509" cy="369332"/>
          </a:xfrm>
          <a:prstGeom prst="rect">
            <a:avLst/>
          </a:prstGeom>
          <a:noFill/>
        </p:spPr>
        <p:txBody>
          <a:bodyPr wrap="square" rtlCol="0">
            <a:spAutoFit/>
          </a:bodyPr>
          <a:lstStyle/>
          <a:p>
            <a:r>
              <a:rPr lang="en-US" dirty="0"/>
              <a:t>y</a:t>
            </a:r>
          </a:p>
        </p:txBody>
      </p:sp>
      <p:sp>
        <p:nvSpPr>
          <p:cNvPr id="17" name="TextBox 16">
            <a:extLst>
              <a:ext uri="{FF2B5EF4-FFF2-40B4-BE49-F238E27FC236}">
                <a16:creationId xmlns:a16="http://schemas.microsoft.com/office/drawing/2014/main" id="{6078203B-8F50-D666-FBB7-4E9EB33FC29B}"/>
              </a:ext>
            </a:extLst>
          </p:cNvPr>
          <p:cNvSpPr txBox="1"/>
          <p:nvPr/>
        </p:nvSpPr>
        <p:spPr>
          <a:xfrm>
            <a:off x="9877219" y="3192348"/>
            <a:ext cx="1472930" cy="276999"/>
          </a:xfrm>
          <a:prstGeom prst="rect">
            <a:avLst/>
          </a:prstGeom>
          <a:noFill/>
        </p:spPr>
        <p:txBody>
          <a:bodyPr wrap="square" rtlCol="0">
            <a:spAutoFit/>
          </a:bodyPr>
          <a:lstStyle/>
          <a:p>
            <a:r>
              <a:rPr lang="en-US" sz="1200" dirty="0"/>
              <a:t>0                        1</a:t>
            </a:r>
          </a:p>
        </p:txBody>
      </p:sp>
      <p:cxnSp>
        <p:nvCxnSpPr>
          <p:cNvPr id="19" name="Straight Connector 18">
            <a:extLst>
              <a:ext uri="{FF2B5EF4-FFF2-40B4-BE49-F238E27FC236}">
                <a16:creationId xmlns:a16="http://schemas.microsoft.com/office/drawing/2014/main" id="{A7CCE463-9CCB-94BF-FF0B-4961040E9BF8}"/>
              </a:ext>
            </a:extLst>
          </p:cNvPr>
          <p:cNvCxnSpPr>
            <a:cxnSpLocks/>
          </p:cNvCxnSpPr>
          <p:nvPr/>
        </p:nvCxnSpPr>
        <p:spPr>
          <a:xfrm flipV="1">
            <a:off x="9929003" y="2821105"/>
            <a:ext cx="1173192" cy="370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85F390-E76B-2BD7-306B-BF92D757BC80}"/>
              </a:ext>
            </a:extLst>
          </p:cNvPr>
          <p:cNvCxnSpPr/>
          <p:nvPr/>
        </p:nvCxnSpPr>
        <p:spPr>
          <a:xfrm flipV="1">
            <a:off x="9929003" y="2318618"/>
            <a:ext cx="1173192" cy="87326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0A1D1B9-3891-11FE-133B-239339852994}"/>
              </a:ext>
            </a:extLst>
          </p:cNvPr>
          <p:cNvSpPr txBox="1"/>
          <p:nvPr/>
        </p:nvSpPr>
        <p:spPr>
          <a:xfrm>
            <a:off x="11102195" y="2111456"/>
            <a:ext cx="957530" cy="400110"/>
          </a:xfrm>
          <a:prstGeom prst="rect">
            <a:avLst/>
          </a:prstGeom>
          <a:noFill/>
        </p:spPr>
        <p:txBody>
          <a:bodyPr wrap="square" rtlCol="0">
            <a:spAutoFit/>
          </a:bodyPr>
          <a:lstStyle/>
          <a:p>
            <a:r>
              <a:rPr lang="en-US" sz="1000" dirty="0"/>
              <a:t>More predictive</a:t>
            </a:r>
          </a:p>
        </p:txBody>
      </p:sp>
      <p:pic>
        <p:nvPicPr>
          <p:cNvPr id="31" name="Picture 30">
            <a:extLst>
              <a:ext uri="{FF2B5EF4-FFF2-40B4-BE49-F238E27FC236}">
                <a16:creationId xmlns:a16="http://schemas.microsoft.com/office/drawing/2014/main" id="{B63A8D8E-AEF2-F90E-F21A-4E7D102FF9C8}"/>
              </a:ext>
            </a:extLst>
          </p:cNvPr>
          <p:cNvPicPr>
            <a:picLocks noChangeAspect="1"/>
          </p:cNvPicPr>
          <p:nvPr/>
        </p:nvPicPr>
        <p:blipFill>
          <a:blip r:embed="rId2"/>
          <a:stretch>
            <a:fillRect/>
          </a:stretch>
        </p:blipFill>
        <p:spPr>
          <a:xfrm>
            <a:off x="485955" y="3271937"/>
            <a:ext cx="6363588" cy="3153215"/>
          </a:xfrm>
          <a:prstGeom prst="rect">
            <a:avLst/>
          </a:prstGeom>
        </p:spPr>
      </p:pic>
      <p:sp>
        <p:nvSpPr>
          <p:cNvPr id="32" name="Speech Bubble: Rectangle 31">
            <a:extLst>
              <a:ext uri="{FF2B5EF4-FFF2-40B4-BE49-F238E27FC236}">
                <a16:creationId xmlns:a16="http://schemas.microsoft.com/office/drawing/2014/main" id="{3232E848-FFDE-18E1-BEA4-04C0E586E692}"/>
              </a:ext>
            </a:extLst>
          </p:cNvPr>
          <p:cNvSpPr/>
          <p:nvPr/>
        </p:nvSpPr>
        <p:spPr>
          <a:xfrm>
            <a:off x="2233812" y="6427430"/>
            <a:ext cx="1751163" cy="378457"/>
          </a:xfrm>
          <a:prstGeom prst="wedgeRectCallout">
            <a:avLst>
              <a:gd name="adj1" fmla="val -50882"/>
              <a:gd name="adj2" fmla="val -126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The slope indicates predictive power</a:t>
            </a:r>
          </a:p>
        </p:txBody>
      </p:sp>
      <p:pic>
        <p:nvPicPr>
          <p:cNvPr id="33" name="Picture 32">
            <a:extLst>
              <a:ext uri="{FF2B5EF4-FFF2-40B4-BE49-F238E27FC236}">
                <a16:creationId xmlns:a16="http://schemas.microsoft.com/office/drawing/2014/main" id="{364C47FC-7C88-5F0E-529C-461EDF71BBAC}"/>
              </a:ext>
            </a:extLst>
          </p:cNvPr>
          <p:cNvPicPr>
            <a:picLocks noChangeAspect="1"/>
          </p:cNvPicPr>
          <p:nvPr/>
        </p:nvPicPr>
        <p:blipFill>
          <a:blip r:embed="rId3"/>
          <a:stretch>
            <a:fillRect/>
          </a:stretch>
        </p:blipFill>
        <p:spPr>
          <a:xfrm>
            <a:off x="7335990" y="3906307"/>
            <a:ext cx="3626872" cy="1126949"/>
          </a:xfrm>
          <a:prstGeom prst="rect">
            <a:avLst/>
          </a:prstGeom>
        </p:spPr>
      </p:pic>
      <p:pic>
        <p:nvPicPr>
          <p:cNvPr id="34" name="Picture 33">
            <a:extLst>
              <a:ext uri="{FF2B5EF4-FFF2-40B4-BE49-F238E27FC236}">
                <a16:creationId xmlns:a16="http://schemas.microsoft.com/office/drawing/2014/main" id="{D5A7712E-FDB0-5830-98AF-2F986EB4A784}"/>
              </a:ext>
            </a:extLst>
          </p:cNvPr>
          <p:cNvPicPr>
            <a:picLocks noChangeAspect="1"/>
          </p:cNvPicPr>
          <p:nvPr/>
        </p:nvPicPr>
        <p:blipFill>
          <a:blip r:embed="rId4"/>
          <a:stretch>
            <a:fillRect/>
          </a:stretch>
        </p:blipFill>
        <p:spPr>
          <a:xfrm>
            <a:off x="7451867" y="5704276"/>
            <a:ext cx="3063732" cy="527364"/>
          </a:xfrm>
          <a:prstGeom prst="rect">
            <a:avLst/>
          </a:prstGeom>
        </p:spPr>
      </p:pic>
    </p:spTree>
    <p:extLst>
      <p:ext uri="{BB962C8B-B14F-4D97-AF65-F5344CB8AC3E}">
        <p14:creationId xmlns:p14="http://schemas.microsoft.com/office/powerpoint/2010/main" val="2428381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606452" y="506080"/>
            <a:ext cx="10676531" cy="1263649"/>
          </a:xfrm>
        </p:spPr>
        <p:txBody>
          <a:bodyPr/>
          <a:lstStyle/>
          <a:p>
            <a:r>
              <a:rPr lang="en-US" sz="3200" dirty="0"/>
              <a:t>Week 2: Metrics for evaluating a predictive model</a:t>
            </a:r>
            <a:br>
              <a:rPr lang="en-US" sz="3200" dirty="0"/>
            </a:br>
            <a:r>
              <a:rPr lang="en-US" sz="1400" dirty="0"/>
              <a:t>Step 1: rank score from highest to lowest </a:t>
            </a:r>
            <a:br>
              <a:rPr lang="en-US" sz="1400" dirty="0"/>
            </a:br>
            <a:r>
              <a:rPr lang="en-US" sz="1400" dirty="0"/>
              <a:t>Step 2: cut the probability estimate into some (usually 10) evenly divided bins</a:t>
            </a:r>
            <a:br>
              <a:rPr lang="en-US" sz="1400" dirty="0"/>
            </a:br>
            <a:r>
              <a:rPr lang="en-US" sz="1400" dirty="0"/>
              <a:t>Step 3: Does prediction look close to actual?</a:t>
            </a:r>
            <a:br>
              <a:rPr lang="en-US" sz="1400" dirty="0"/>
            </a:br>
            <a:r>
              <a:rPr lang="en-US" sz="1400" dirty="0"/>
              <a:t>Step 4: Does validation sample look close to modeling sample in performance?</a:t>
            </a:r>
            <a:br>
              <a:rPr lang="en-US" sz="1400" dirty="0"/>
            </a:br>
            <a:r>
              <a:rPr lang="en-US" sz="1400" dirty="0"/>
              <a:t>Step 5: How much lift can the model provide?</a:t>
            </a:r>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15654" y="2425010"/>
            <a:ext cx="11290391" cy="1787067"/>
          </a:xfrm>
        </p:spPr>
        <p:txBody>
          <a:bodyPr>
            <a:noAutofit/>
          </a:bodyPr>
          <a:lstStyle/>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sp>
        <p:nvSpPr>
          <p:cNvPr id="13" name="TextBox 12">
            <a:extLst>
              <a:ext uri="{FF2B5EF4-FFF2-40B4-BE49-F238E27FC236}">
                <a16:creationId xmlns:a16="http://schemas.microsoft.com/office/drawing/2014/main" id="{F71DA1AB-A1DD-F10B-705A-69DAA1B06F8B}"/>
              </a:ext>
            </a:extLst>
          </p:cNvPr>
          <p:cNvSpPr txBox="1"/>
          <p:nvPr/>
        </p:nvSpPr>
        <p:spPr>
          <a:xfrm>
            <a:off x="485955" y="2608114"/>
            <a:ext cx="2130785" cy="369332"/>
          </a:xfrm>
          <a:prstGeom prst="rect">
            <a:avLst/>
          </a:prstGeom>
          <a:noFill/>
        </p:spPr>
        <p:txBody>
          <a:bodyPr wrap="square" rtlCol="0">
            <a:spAutoFit/>
          </a:bodyPr>
          <a:lstStyle/>
          <a:p>
            <a:r>
              <a:rPr lang="en-US" dirty="0"/>
              <a:t>Step 1 – Step 3</a:t>
            </a:r>
          </a:p>
        </p:txBody>
      </p:sp>
      <p:pic>
        <p:nvPicPr>
          <p:cNvPr id="5" name="Picture 4">
            <a:extLst>
              <a:ext uri="{FF2B5EF4-FFF2-40B4-BE49-F238E27FC236}">
                <a16:creationId xmlns:a16="http://schemas.microsoft.com/office/drawing/2014/main" id="{9FED979B-3015-C41F-14AC-E95B2D945450}"/>
              </a:ext>
            </a:extLst>
          </p:cNvPr>
          <p:cNvPicPr>
            <a:picLocks noChangeAspect="1"/>
          </p:cNvPicPr>
          <p:nvPr/>
        </p:nvPicPr>
        <p:blipFill>
          <a:blip r:embed="rId2"/>
          <a:stretch>
            <a:fillRect/>
          </a:stretch>
        </p:blipFill>
        <p:spPr>
          <a:xfrm>
            <a:off x="2492915" y="2425010"/>
            <a:ext cx="9423574" cy="4325718"/>
          </a:xfrm>
          <a:prstGeom prst="rect">
            <a:avLst/>
          </a:prstGeom>
        </p:spPr>
      </p:pic>
    </p:spTree>
    <p:extLst>
      <p:ext uri="{BB962C8B-B14F-4D97-AF65-F5344CB8AC3E}">
        <p14:creationId xmlns:p14="http://schemas.microsoft.com/office/powerpoint/2010/main" val="82447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02107" y="519023"/>
            <a:ext cx="9799757" cy="1263649"/>
          </a:xfrm>
        </p:spPr>
        <p:txBody>
          <a:bodyPr/>
          <a:lstStyle/>
          <a:p>
            <a:r>
              <a:rPr lang="en-US" sz="3200" dirty="0"/>
              <a:t>Week 2: How to read lift/gains chart</a:t>
            </a:r>
            <a:br>
              <a:rPr lang="en-US" sz="3200" dirty="0"/>
            </a:br>
            <a:r>
              <a:rPr lang="en-US" sz="1400" dirty="0"/>
              <a:t>Step 1: cut the probability estimate into 10 evenly divided bins (deciles)</a:t>
            </a:r>
            <a:br>
              <a:rPr lang="en-US" sz="1400" dirty="0"/>
            </a:br>
            <a:r>
              <a:rPr lang="en-US" sz="1400" dirty="0"/>
              <a:t>Step 2: rank score bins from highest to lowest</a:t>
            </a:r>
            <a:br>
              <a:rPr lang="en-US" sz="1400" dirty="0"/>
            </a:br>
            <a:r>
              <a:rPr lang="en-US" sz="1400" dirty="0"/>
              <a:t>Step 3: Does probability estimate look close to actual? *</a:t>
            </a:r>
            <a:br>
              <a:rPr lang="en-US" sz="1400" dirty="0"/>
            </a:br>
            <a:r>
              <a:rPr lang="en-US" sz="1400" dirty="0"/>
              <a:t>Step 4: Does validation sample look close to modeling sample in performance?</a:t>
            </a:r>
            <a:br>
              <a:rPr lang="en-US" sz="1400" dirty="0"/>
            </a:br>
            <a:r>
              <a:rPr lang="en-US" sz="1400" dirty="0"/>
              <a:t>Step 5: How much lift can the model provide?</a:t>
            </a:r>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15654" y="2425010"/>
            <a:ext cx="11290391" cy="1787067"/>
          </a:xfrm>
        </p:spPr>
        <p:txBody>
          <a:bodyPr>
            <a:noAutofit/>
          </a:bodyPr>
          <a:lstStyle/>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sp>
        <p:nvSpPr>
          <p:cNvPr id="13" name="TextBox 12">
            <a:extLst>
              <a:ext uri="{FF2B5EF4-FFF2-40B4-BE49-F238E27FC236}">
                <a16:creationId xmlns:a16="http://schemas.microsoft.com/office/drawing/2014/main" id="{F71DA1AB-A1DD-F10B-705A-69DAA1B06F8B}"/>
              </a:ext>
            </a:extLst>
          </p:cNvPr>
          <p:cNvSpPr txBox="1"/>
          <p:nvPr/>
        </p:nvSpPr>
        <p:spPr>
          <a:xfrm>
            <a:off x="369724" y="2513223"/>
            <a:ext cx="1938068" cy="3077766"/>
          </a:xfrm>
          <a:prstGeom prst="rect">
            <a:avLst/>
          </a:prstGeom>
          <a:noFill/>
        </p:spPr>
        <p:txBody>
          <a:bodyPr wrap="square" rtlCol="0">
            <a:spAutoFit/>
          </a:bodyPr>
          <a:lstStyle/>
          <a:p>
            <a:r>
              <a:rPr lang="en-US" dirty="0"/>
              <a:t>Step 4:</a:t>
            </a:r>
          </a:p>
          <a:p>
            <a:pPr marL="285750" indent="-285750">
              <a:buFontTx/>
              <a:buChar char="-"/>
            </a:pPr>
            <a:r>
              <a:rPr lang="en-US" sz="1200" dirty="0"/>
              <a:t>The validation sample looks quite close to modeling sample in performance. </a:t>
            </a:r>
          </a:p>
          <a:p>
            <a:pPr marL="285750" indent="-285750">
              <a:buFontTx/>
              <a:buChar char="-"/>
            </a:pPr>
            <a:r>
              <a:rPr lang="en-US" sz="1200" dirty="0"/>
              <a:t>Risk of highest decile is 20+ times as high as that of lowest decile.</a:t>
            </a:r>
          </a:p>
          <a:p>
            <a:endParaRPr lang="en-US" sz="1200" dirty="0"/>
          </a:p>
          <a:p>
            <a:r>
              <a:rPr lang="en-US" sz="1200" dirty="0"/>
              <a:t>The bigger risk separation, the better. </a:t>
            </a:r>
          </a:p>
          <a:p>
            <a:r>
              <a:rPr lang="en-US" sz="1200" dirty="0"/>
              <a:t>KS statistics:</a:t>
            </a:r>
          </a:p>
          <a:p>
            <a:r>
              <a:rPr lang="en-US" sz="1000" dirty="0"/>
              <a:t>Modeling sample: 0.365</a:t>
            </a:r>
          </a:p>
          <a:p>
            <a:r>
              <a:rPr lang="en-US" sz="1000" dirty="0"/>
              <a:t>Validation sample: 0.345</a:t>
            </a:r>
          </a:p>
        </p:txBody>
      </p:sp>
      <p:sp>
        <p:nvSpPr>
          <p:cNvPr id="10" name="TextBox 9">
            <a:extLst>
              <a:ext uri="{FF2B5EF4-FFF2-40B4-BE49-F238E27FC236}">
                <a16:creationId xmlns:a16="http://schemas.microsoft.com/office/drawing/2014/main" id="{4688F24C-5EC9-518B-1474-A9293A24F3A5}"/>
              </a:ext>
            </a:extLst>
          </p:cNvPr>
          <p:cNvSpPr txBox="1"/>
          <p:nvPr/>
        </p:nvSpPr>
        <p:spPr>
          <a:xfrm>
            <a:off x="6836132" y="2425010"/>
            <a:ext cx="1938068" cy="369332"/>
          </a:xfrm>
          <a:prstGeom prst="rect">
            <a:avLst/>
          </a:prstGeom>
          <a:noFill/>
        </p:spPr>
        <p:txBody>
          <a:bodyPr wrap="square" rtlCol="0">
            <a:spAutoFit/>
          </a:bodyPr>
          <a:lstStyle/>
          <a:p>
            <a:r>
              <a:rPr lang="en-US" dirty="0"/>
              <a:t>Step 5</a:t>
            </a:r>
          </a:p>
        </p:txBody>
      </p:sp>
      <p:sp>
        <p:nvSpPr>
          <p:cNvPr id="15" name="TextBox 14">
            <a:extLst>
              <a:ext uri="{FF2B5EF4-FFF2-40B4-BE49-F238E27FC236}">
                <a16:creationId xmlns:a16="http://schemas.microsoft.com/office/drawing/2014/main" id="{97B122D8-4B45-B2AC-5CB8-13321FB3770E}"/>
              </a:ext>
            </a:extLst>
          </p:cNvPr>
          <p:cNvSpPr txBox="1"/>
          <p:nvPr/>
        </p:nvSpPr>
        <p:spPr>
          <a:xfrm>
            <a:off x="455609" y="6226127"/>
            <a:ext cx="10896753" cy="523220"/>
          </a:xfrm>
          <a:prstGeom prst="rect">
            <a:avLst/>
          </a:prstGeom>
          <a:noFill/>
        </p:spPr>
        <p:txBody>
          <a:bodyPr wrap="square" rtlCol="0">
            <a:spAutoFit/>
          </a:bodyPr>
          <a:lstStyle/>
          <a:p>
            <a:pPr lvl="1"/>
            <a:r>
              <a:rPr lang="en-US" sz="1400" dirty="0"/>
              <a:t>*: Some predictive models only use the score for rank ordering (from highest to lowest).  In such cases we do not require the score (or probability estimate) to be close to actual. </a:t>
            </a:r>
          </a:p>
        </p:txBody>
      </p:sp>
      <p:pic>
        <p:nvPicPr>
          <p:cNvPr id="8" name="Picture 7">
            <a:extLst>
              <a:ext uri="{FF2B5EF4-FFF2-40B4-BE49-F238E27FC236}">
                <a16:creationId xmlns:a16="http://schemas.microsoft.com/office/drawing/2014/main" id="{F58F133F-DF82-B6D9-DA88-6DE843C3C894}"/>
              </a:ext>
            </a:extLst>
          </p:cNvPr>
          <p:cNvPicPr>
            <a:picLocks noChangeAspect="1"/>
          </p:cNvPicPr>
          <p:nvPr/>
        </p:nvPicPr>
        <p:blipFill>
          <a:blip r:embed="rId2"/>
          <a:stretch>
            <a:fillRect/>
          </a:stretch>
        </p:blipFill>
        <p:spPr>
          <a:xfrm>
            <a:off x="2358232" y="2446204"/>
            <a:ext cx="3429030" cy="3011015"/>
          </a:xfrm>
          <a:prstGeom prst="rect">
            <a:avLst/>
          </a:prstGeom>
        </p:spPr>
      </p:pic>
      <p:sp>
        <p:nvSpPr>
          <p:cNvPr id="12" name="TextBox 11">
            <a:extLst>
              <a:ext uri="{FF2B5EF4-FFF2-40B4-BE49-F238E27FC236}">
                <a16:creationId xmlns:a16="http://schemas.microsoft.com/office/drawing/2014/main" id="{B01BBCB0-CDAD-1316-5157-87EDD7529FCB}"/>
              </a:ext>
            </a:extLst>
          </p:cNvPr>
          <p:cNvSpPr txBox="1"/>
          <p:nvPr/>
        </p:nvSpPr>
        <p:spPr>
          <a:xfrm>
            <a:off x="5660597" y="5060662"/>
            <a:ext cx="621178" cy="215444"/>
          </a:xfrm>
          <a:prstGeom prst="rect">
            <a:avLst/>
          </a:prstGeom>
          <a:noFill/>
        </p:spPr>
        <p:txBody>
          <a:bodyPr wrap="square" rtlCol="0">
            <a:spAutoFit/>
          </a:bodyPr>
          <a:lstStyle/>
          <a:p>
            <a:r>
              <a:rPr lang="en-US" sz="800" dirty="0"/>
              <a:t>0.00311</a:t>
            </a:r>
          </a:p>
        </p:txBody>
      </p:sp>
      <p:sp>
        <p:nvSpPr>
          <p:cNvPr id="17" name="TextBox 16">
            <a:extLst>
              <a:ext uri="{FF2B5EF4-FFF2-40B4-BE49-F238E27FC236}">
                <a16:creationId xmlns:a16="http://schemas.microsoft.com/office/drawing/2014/main" id="{8ABEBD5B-02D1-09E3-91B7-58EE5EBC0731}"/>
              </a:ext>
            </a:extLst>
          </p:cNvPr>
          <p:cNvSpPr txBox="1"/>
          <p:nvPr/>
        </p:nvSpPr>
        <p:spPr>
          <a:xfrm>
            <a:off x="2708693" y="2613804"/>
            <a:ext cx="508959" cy="215444"/>
          </a:xfrm>
          <a:prstGeom prst="rect">
            <a:avLst/>
          </a:prstGeom>
          <a:noFill/>
        </p:spPr>
        <p:txBody>
          <a:bodyPr wrap="square" rtlCol="0">
            <a:spAutoFit/>
          </a:bodyPr>
          <a:lstStyle/>
          <a:p>
            <a:r>
              <a:rPr lang="en-US" sz="800" dirty="0"/>
              <a:t>0.695</a:t>
            </a:r>
          </a:p>
        </p:txBody>
      </p:sp>
      <p:pic>
        <p:nvPicPr>
          <p:cNvPr id="20" name="Picture 19">
            <a:extLst>
              <a:ext uri="{FF2B5EF4-FFF2-40B4-BE49-F238E27FC236}">
                <a16:creationId xmlns:a16="http://schemas.microsoft.com/office/drawing/2014/main" id="{FBE2B73E-4586-FF8B-AF40-F245BB514C6B}"/>
              </a:ext>
            </a:extLst>
          </p:cNvPr>
          <p:cNvPicPr>
            <a:picLocks noChangeAspect="1"/>
          </p:cNvPicPr>
          <p:nvPr/>
        </p:nvPicPr>
        <p:blipFill>
          <a:blip r:embed="rId3"/>
          <a:stretch>
            <a:fillRect/>
          </a:stretch>
        </p:blipFill>
        <p:spPr>
          <a:xfrm>
            <a:off x="7745856" y="2446204"/>
            <a:ext cx="3320790" cy="3011014"/>
          </a:xfrm>
          <a:prstGeom prst="rect">
            <a:avLst/>
          </a:prstGeom>
        </p:spPr>
      </p:pic>
      <p:sp>
        <p:nvSpPr>
          <p:cNvPr id="21" name="Speech Bubble: Rectangle 20">
            <a:extLst>
              <a:ext uri="{FF2B5EF4-FFF2-40B4-BE49-F238E27FC236}">
                <a16:creationId xmlns:a16="http://schemas.microsoft.com/office/drawing/2014/main" id="{68A91A2E-00C4-5405-3C48-BAEA4674BD43}"/>
              </a:ext>
            </a:extLst>
          </p:cNvPr>
          <p:cNvSpPr/>
          <p:nvPr/>
        </p:nvSpPr>
        <p:spPr>
          <a:xfrm>
            <a:off x="10103961" y="3835277"/>
            <a:ext cx="1435370" cy="523220"/>
          </a:xfrm>
          <a:prstGeom prst="wedgeRectCallout">
            <a:avLst>
              <a:gd name="adj1" fmla="val -94242"/>
              <a:gd name="adj2" fmla="val -77421"/>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he fatter the curve, the better the model.</a:t>
            </a:r>
          </a:p>
        </p:txBody>
      </p:sp>
      <p:cxnSp>
        <p:nvCxnSpPr>
          <p:cNvPr id="22" name="Straight Arrow Connector 21">
            <a:extLst>
              <a:ext uri="{FF2B5EF4-FFF2-40B4-BE49-F238E27FC236}">
                <a16:creationId xmlns:a16="http://schemas.microsoft.com/office/drawing/2014/main" id="{B3A8EEFB-D0E7-E60B-85F5-BC451DF2C11F}"/>
              </a:ext>
            </a:extLst>
          </p:cNvPr>
          <p:cNvCxnSpPr/>
          <p:nvPr/>
        </p:nvCxnSpPr>
        <p:spPr>
          <a:xfrm>
            <a:off x="9406251" y="3303837"/>
            <a:ext cx="0" cy="8314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Speech Bubble: Rectangle 22">
            <a:extLst>
              <a:ext uri="{FF2B5EF4-FFF2-40B4-BE49-F238E27FC236}">
                <a16:creationId xmlns:a16="http://schemas.microsoft.com/office/drawing/2014/main" id="{465C42F0-F909-BF56-471E-77A2DE51E7D4}"/>
              </a:ext>
            </a:extLst>
          </p:cNvPr>
          <p:cNvSpPr/>
          <p:nvPr/>
        </p:nvSpPr>
        <p:spPr>
          <a:xfrm>
            <a:off x="6192750" y="3737257"/>
            <a:ext cx="1481885" cy="795989"/>
          </a:xfrm>
          <a:prstGeom prst="wedgeRectCallout">
            <a:avLst>
              <a:gd name="adj1" fmla="val 100944"/>
              <a:gd name="adj2" fmla="val -8166"/>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If we decline 20% of applicants, we can reduce risk by 51%.</a:t>
            </a:r>
          </a:p>
        </p:txBody>
      </p:sp>
      <p:sp>
        <p:nvSpPr>
          <p:cNvPr id="24" name="Speech Bubble: Rectangle 23">
            <a:extLst>
              <a:ext uri="{FF2B5EF4-FFF2-40B4-BE49-F238E27FC236}">
                <a16:creationId xmlns:a16="http://schemas.microsoft.com/office/drawing/2014/main" id="{3C9641E7-03E6-BF01-C44B-52BFCB2FB76A}"/>
              </a:ext>
            </a:extLst>
          </p:cNvPr>
          <p:cNvSpPr/>
          <p:nvPr/>
        </p:nvSpPr>
        <p:spPr>
          <a:xfrm>
            <a:off x="6211019" y="4684143"/>
            <a:ext cx="1481885" cy="795989"/>
          </a:xfrm>
          <a:prstGeom prst="wedgeRectCallout">
            <a:avLst>
              <a:gd name="adj1" fmla="val 79730"/>
              <a:gd name="adj2" fmla="val -66481"/>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If we decline 10% of applicants, we can reduce risk by 32%.</a:t>
            </a:r>
          </a:p>
        </p:txBody>
      </p:sp>
    </p:spTree>
    <p:extLst>
      <p:ext uri="{BB962C8B-B14F-4D97-AF65-F5344CB8AC3E}">
        <p14:creationId xmlns:p14="http://schemas.microsoft.com/office/powerpoint/2010/main" val="3024311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02107" y="519023"/>
            <a:ext cx="10696904" cy="1263649"/>
          </a:xfrm>
        </p:spPr>
        <p:txBody>
          <a:bodyPr/>
          <a:lstStyle/>
          <a:p>
            <a:r>
              <a:rPr lang="en-US" sz="3200" dirty="0"/>
              <a:t>Week 2: K-means clustering</a:t>
            </a:r>
            <a:br>
              <a:rPr lang="en-US" sz="3200" dirty="0"/>
            </a:br>
            <a:r>
              <a:rPr lang="en-US" sz="2400" dirty="0"/>
              <a:t>Most popular and most widely used method of unsupervised </a:t>
            </a:r>
            <a:r>
              <a:rPr lang="en-US" sz="2400" dirty="0" err="1"/>
              <a:t>learing</a:t>
            </a:r>
            <a:br>
              <a:rPr lang="en-US" sz="3200" dirty="0"/>
            </a:br>
            <a:endParaRPr lang="en-US" sz="1400" dirty="0"/>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624843" y="2261877"/>
            <a:ext cx="4827051" cy="768381"/>
          </a:xfrm>
        </p:spPr>
        <p:txBody>
          <a:bodyPr>
            <a:noAutofit/>
          </a:bodyPr>
          <a:lstStyle/>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pic>
        <p:nvPicPr>
          <p:cNvPr id="1026" name="Picture 2" descr="K-means Clustering : Understanding Algorithm with animated images with single line of code ...">
            <a:extLst>
              <a:ext uri="{FF2B5EF4-FFF2-40B4-BE49-F238E27FC236}">
                <a16:creationId xmlns:a16="http://schemas.microsoft.com/office/drawing/2014/main" id="{A994D074-FA1D-2435-C0D8-5E0362D59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00" y="2406770"/>
            <a:ext cx="4521369" cy="3234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F85FDE-3775-1324-6ABF-2288943BBA06}"/>
              </a:ext>
            </a:extLst>
          </p:cNvPr>
          <p:cNvSpPr txBox="1"/>
          <p:nvPr/>
        </p:nvSpPr>
        <p:spPr>
          <a:xfrm>
            <a:off x="4927120" y="2495600"/>
            <a:ext cx="6425242" cy="2862322"/>
          </a:xfrm>
          <a:prstGeom prst="rect">
            <a:avLst/>
          </a:prstGeom>
          <a:noFill/>
        </p:spPr>
        <p:txBody>
          <a:bodyPr wrap="square" rtlCol="0">
            <a:spAutoFit/>
          </a:bodyPr>
          <a:lstStyle/>
          <a:p>
            <a:pPr marL="285750" indent="-285750">
              <a:buFontTx/>
              <a:buChar char="-"/>
            </a:pPr>
            <a:r>
              <a:rPr lang="en-US" dirty="0"/>
              <a:t>Group observations into different clusters according to their similarity in variables.  </a:t>
            </a:r>
          </a:p>
          <a:p>
            <a:r>
              <a:rPr lang="en-US" dirty="0"/>
              <a:t>     In this step, only input variables </a:t>
            </a:r>
            <a:r>
              <a:rPr lang="en-US" dirty="0" err="1"/>
              <a:t>Xs</a:t>
            </a:r>
            <a:r>
              <a:rPr lang="en-US" dirty="0"/>
              <a:t> are used.  Target   </a:t>
            </a:r>
          </a:p>
          <a:p>
            <a:r>
              <a:rPr lang="en-US" dirty="0"/>
              <a:t>     variable Y is not used. </a:t>
            </a:r>
          </a:p>
          <a:p>
            <a:pPr marL="285750" indent="-285750">
              <a:buFontTx/>
              <a:buChar char="-"/>
            </a:pPr>
            <a:endParaRPr lang="en-US" dirty="0"/>
          </a:p>
          <a:p>
            <a:pPr marL="285750" indent="-285750">
              <a:buFontTx/>
              <a:buChar char="-"/>
            </a:pPr>
            <a:r>
              <a:rPr lang="en-US" dirty="0"/>
              <a:t>After the clusters have been generated, we can apply Y to each cluster to find out whether any cluster(s) will show much higher (or much lower) performance. </a:t>
            </a:r>
          </a:p>
          <a:p>
            <a:endParaRPr lang="en-US" dirty="0"/>
          </a:p>
        </p:txBody>
      </p:sp>
      <p:sp>
        <p:nvSpPr>
          <p:cNvPr id="8" name="TextBox 7">
            <a:extLst>
              <a:ext uri="{FF2B5EF4-FFF2-40B4-BE49-F238E27FC236}">
                <a16:creationId xmlns:a16="http://schemas.microsoft.com/office/drawing/2014/main" id="{79AF34A0-2F3D-4B36-EC01-B50F7FFA1F42}"/>
              </a:ext>
            </a:extLst>
          </p:cNvPr>
          <p:cNvSpPr txBox="1"/>
          <p:nvPr/>
        </p:nvSpPr>
        <p:spPr>
          <a:xfrm>
            <a:off x="5011947" y="5141343"/>
            <a:ext cx="6211019" cy="1169551"/>
          </a:xfrm>
          <a:prstGeom prst="rect">
            <a:avLst/>
          </a:prstGeom>
          <a:noFill/>
        </p:spPr>
        <p:txBody>
          <a:bodyPr wrap="square" rtlCol="0">
            <a:spAutoFit/>
          </a:bodyPr>
          <a:lstStyle/>
          <a:p>
            <a:r>
              <a:rPr lang="en-US" sz="1400" dirty="0"/>
              <a:t>Examples: </a:t>
            </a:r>
          </a:p>
          <a:p>
            <a:pPr marL="285750" indent="-285750">
              <a:buFontTx/>
              <a:buChar char="-"/>
            </a:pPr>
            <a:r>
              <a:rPr lang="en-US" sz="1400" dirty="0"/>
              <a:t>In fraud detection, we want to find out customers in of one or more clusters show much high fraud rate. </a:t>
            </a:r>
          </a:p>
          <a:p>
            <a:pPr marL="285750" indent="-285750">
              <a:buFontTx/>
              <a:buChar char="-"/>
            </a:pPr>
            <a:r>
              <a:rPr lang="en-US" sz="1400" dirty="0"/>
              <a:t>In marketing analysis, we want to find out whether some cluster(s) will show much higher response rate. </a:t>
            </a:r>
          </a:p>
        </p:txBody>
      </p:sp>
    </p:spTree>
    <p:extLst>
      <p:ext uri="{BB962C8B-B14F-4D97-AF65-F5344CB8AC3E}">
        <p14:creationId xmlns:p14="http://schemas.microsoft.com/office/powerpoint/2010/main" val="400285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02107" y="519023"/>
            <a:ext cx="10696904" cy="1263649"/>
          </a:xfrm>
        </p:spPr>
        <p:txBody>
          <a:bodyPr/>
          <a:lstStyle/>
          <a:p>
            <a:r>
              <a:rPr lang="en-US" sz="3200" dirty="0"/>
              <a:t>Week 2: K-means clustering</a:t>
            </a:r>
            <a:br>
              <a:rPr lang="en-US" sz="3200" dirty="0"/>
            </a:br>
            <a:r>
              <a:rPr lang="en-US" sz="2400" dirty="0"/>
              <a:t>You can make different combinations of clusters for different business uses. </a:t>
            </a:r>
            <a:endParaRPr lang="en-US" sz="1400" dirty="0"/>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624843" y="2261877"/>
            <a:ext cx="4827051" cy="768381"/>
          </a:xfrm>
        </p:spPr>
        <p:txBody>
          <a:bodyPr>
            <a:noAutofit/>
          </a:bodyPr>
          <a:lstStyle/>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pic>
        <p:nvPicPr>
          <p:cNvPr id="2052" name="Picture 4" descr="K-Means Clustering From Scratch in Python [Algorithm Explained] - AskPython">
            <a:extLst>
              <a:ext uri="{FF2B5EF4-FFF2-40B4-BE49-F238E27FC236}">
                <a16:creationId xmlns:a16="http://schemas.microsoft.com/office/drawing/2014/main" id="{82DB1F0C-252F-868E-4A39-4476257F6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703" y="2256817"/>
            <a:ext cx="6831604" cy="434987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B58B4AC-AB61-145F-7754-86C19F10E4AF}"/>
              </a:ext>
            </a:extLst>
          </p:cNvPr>
          <p:cNvSpPr/>
          <p:nvPr/>
        </p:nvSpPr>
        <p:spPr>
          <a:xfrm>
            <a:off x="3234906" y="3666856"/>
            <a:ext cx="1311215" cy="1121434"/>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Rectangle 6">
            <a:extLst>
              <a:ext uri="{FF2B5EF4-FFF2-40B4-BE49-F238E27FC236}">
                <a16:creationId xmlns:a16="http://schemas.microsoft.com/office/drawing/2014/main" id="{C2B62AB8-8295-AB23-298E-3035735A4DC4}"/>
              </a:ext>
            </a:extLst>
          </p:cNvPr>
          <p:cNvSpPr/>
          <p:nvPr/>
        </p:nvSpPr>
        <p:spPr>
          <a:xfrm>
            <a:off x="1050586" y="4036979"/>
            <a:ext cx="1466859" cy="751311"/>
          </a:xfrm>
          <a:prstGeom prst="wedgeRectCallout">
            <a:avLst>
              <a:gd name="adj1" fmla="val 102319"/>
              <a:gd name="adj2" fmla="val -346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This cluster has best potential for cross-sell </a:t>
            </a:r>
          </a:p>
        </p:txBody>
      </p:sp>
      <p:sp>
        <p:nvSpPr>
          <p:cNvPr id="9" name="Arrow: Chevron 8">
            <a:extLst>
              <a:ext uri="{FF2B5EF4-FFF2-40B4-BE49-F238E27FC236}">
                <a16:creationId xmlns:a16="http://schemas.microsoft.com/office/drawing/2014/main" id="{46428FFC-54C8-F268-284A-70D673F252EE}"/>
              </a:ext>
            </a:extLst>
          </p:cNvPr>
          <p:cNvSpPr/>
          <p:nvPr/>
        </p:nvSpPr>
        <p:spPr>
          <a:xfrm>
            <a:off x="5586324" y="3429000"/>
            <a:ext cx="2657671" cy="2436779"/>
          </a:xfrm>
          <a:prstGeom prst="chevron">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Speech Bubble: Rectangle 9">
            <a:extLst>
              <a:ext uri="{FF2B5EF4-FFF2-40B4-BE49-F238E27FC236}">
                <a16:creationId xmlns:a16="http://schemas.microsoft.com/office/drawing/2014/main" id="{3A8584DB-1FB2-BF47-1A0B-269C8FAD12BF}"/>
              </a:ext>
            </a:extLst>
          </p:cNvPr>
          <p:cNvSpPr/>
          <p:nvPr/>
        </p:nvSpPr>
        <p:spPr>
          <a:xfrm>
            <a:off x="9026307" y="4271733"/>
            <a:ext cx="1474690" cy="751311"/>
          </a:xfrm>
          <a:prstGeom prst="wedgeRectCallout">
            <a:avLst>
              <a:gd name="adj1" fmla="val -127366"/>
              <a:gd name="adj2" fmla="val 23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These three clusters have highest risk.</a:t>
            </a:r>
          </a:p>
        </p:txBody>
      </p:sp>
      <p:sp>
        <p:nvSpPr>
          <p:cNvPr id="11" name="Oval 10">
            <a:extLst>
              <a:ext uri="{FF2B5EF4-FFF2-40B4-BE49-F238E27FC236}">
                <a16:creationId xmlns:a16="http://schemas.microsoft.com/office/drawing/2014/main" id="{1FAF57E4-AA82-F344-5DE9-ACBCEC20815F}"/>
              </a:ext>
            </a:extLst>
          </p:cNvPr>
          <p:cNvSpPr/>
          <p:nvPr/>
        </p:nvSpPr>
        <p:spPr>
          <a:xfrm>
            <a:off x="5127494" y="4545458"/>
            <a:ext cx="1937012" cy="1690777"/>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5C2F94EA-5564-EE6F-7AA5-5E2003A8DED9}"/>
              </a:ext>
            </a:extLst>
          </p:cNvPr>
          <p:cNvSpPr/>
          <p:nvPr/>
        </p:nvSpPr>
        <p:spPr>
          <a:xfrm>
            <a:off x="8134951" y="6040609"/>
            <a:ext cx="1862345" cy="751311"/>
          </a:xfrm>
          <a:prstGeom prst="wedgeRectCallout">
            <a:avLst>
              <a:gd name="adj1" fmla="val -141061"/>
              <a:gd name="adj2" fmla="val -54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These three cluster have the worst retention rate</a:t>
            </a:r>
          </a:p>
        </p:txBody>
      </p:sp>
      <p:sp>
        <p:nvSpPr>
          <p:cNvPr id="4" name="TextBox 3">
            <a:extLst>
              <a:ext uri="{FF2B5EF4-FFF2-40B4-BE49-F238E27FC236}">
                <a16:creationId xmlns:a16="http://schemas.microsoft.com/office/drawing/2014/main" id="{609743BB-81F8-41E9-183F-C08B16EB7CFC}"/>
              </a:ext>
            </a:extLst>
          </p:cNvPr>
          <p:cNvSpPr txBox="1"/>
          <p:nvPr/>
        </p:nvSpPr>
        <p:spPr>
          <a:xfrm>
            <a:off x="531228" y="2256817"/>
            <a:ext cx="11129544" cy="369332"/>
          </a:xfrm>
          <a:prstGeom prst="rect">
            <a:avLst/>
          </a:prstGeom>
          <a:noFill/>
        </p:spPr>
        <p:txBody>
          <a:bodyPr wrap="square" rtlCol="0">
            <a:spAutoFit/>
          </a:bodyPr>
          <a:lstStyle/>
          <a:p>
            <a:r>
              <a:rPr lang="en-US" dirty="0"/>
              <a:t>Suppose a company has 5mm customers that have been divided into 10 clusters. </a:t>
            </a:r>
          </a:p>
        </p:txBody>
      </p:sp>
    </p:spTree>
    <p:extLst>
      <p:ext uri="{BB962C8B-B14F-4D97-AF65-F5344CB8AC3E}">
        <p14:creationId xmlns:p14="http://schemas.microsoft.com/office/powerpoint/2010/main" val="2530019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3" y="838200"/>
            <a:ext cx="9144000" cy="1263649"/>
          </a:xfrm>
        </p:spPr>
        <p:txBody>
          <a:bodyPr/>
          <a:lstStyle/>
          <a:p>
            <a:r>
              <a:rPr lang="en-US" dirty="0"/>
              <a:t>Week 3: Deep learning</a:t>
            </a:r>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15654" y="2425010"/>
            <a:ext cx="5070745" cy="1787067"/>
          </a:xfrm>
        </p:spPr>
        <p:txBody>
          <a:bodyPr>
            <a:noAutofit/>
          </a:bodyPr>
          <a:lstStyle/>
          <a:p>
            <a:pPr marL="0" marR="0" indent="0">
              <a:lnSpc>
                <a:spcPct val="115000"/>
              </a:lnSpc>
              <a:spcBef>
                <a:spcPts val="0"/>
              </a:spcBef>
              <a:spcAft>
                <a:spcPts val="0"/>
              </a:spcAft>
              <a:buNone/>
            </a:pPr>
            <a:r>
              <a:rPr lang="en-US" sz="2400" dirty="0">
                <a:latin typeface="Calibri" panose="020F0502020204030204" pitchFamily="34" charset="0"/>
                <a:ea typeface="Times New Roman" panose="02020603050405020304" pitchFamily="18" charset="0"/>
              </a:rPr>
              <a:t>Use Artificial Neural Network (ANN) &amp; Convolutional Neural Network (CNN) to build</a:t>
            </a:r>
          </a:p>
          <a:p>
            <a:pPr lvl="1">
              <a:lnSpc>
                <a:spcPct val="115000"/>
              </a:lnSpc>
              <a:spcBef>
                <a:spcPts val="0"/>
              </a:spcBef>
              <a:buFontTx/>
              <a:buChar char="-"/>
            </a:pPr>
            <a:r>
              <a:rPr lang="en-US" sz="2200" dirty="0">
                <a:latin typeface="Calibri" panose="020F0502020204030204" pitchFamily="34" charset="0"/>
                <a:ea typeface="Times New Roman" panose="02020603050405020304" pitchFamily="18" charset="0"/>
              </a:rPr>
              <a:t>Mortgage default model (which customers are more likely to fail to pay)</a:t>
            </a:r>
          </a:p>
          <a:p>
            <a:pPr lvl="1">
              <a:lnSpc>
                <a:spcPct val="115000"/>
              </a:lnSpc>
              <a:spcBef>
                <a:spcPts val="0"/>
              </a:spcBef>
              <a:buFontTx/>
              <a:buChar char="-"/>
            </a:pPr>
            <a:r>
              <a:rPr lang="en-US" sz="2200" dirty="0">
                <a:latin typeface="Calibri" panose="020F0502020204030204" pitchFamily="34" charset="0"/>
                <a:ea typeface="Times New Roman" panose="02020603050405020304" pitchFamily="18" charset="0"/>
              </a:rPr>
              <a:t>Prepayment model (which customers are more likely to prepay their mortgage</a:t>
            </a: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sp>
        <p:nvSpPr>
          <p:cNvPr id="11" name="TextBox 10">
            <a:extLst>
              <a:ext uri="{FF2B5EF4-FFF2-40B4-BE49-F238E27FC236}">
                <a16:creationId xmlns:a16="http://schemas.microsoft.com/office/drawing/2014/main" id="{9AD3AF3F-DB8F-45B8-605A-D4D51123CDEB}"/>
              </a:ext>
            </a:extLst>
          </p:cNvPr>
          <p:cNvSpPr txBox="1"/>
          <p:nvPr/>
        </p:nvSpPr>
        <p:spPr>
          <a:xfrm>
            <a:off x="6472710" y="3467098"/>
            <a:ext cx="5194570" cy="2303451"/>
          </a:xfrm>
          <a:prstGeom prst="rect">
            <a:avLst/>
          </a:prstGeom>
          <a:noFill/>
        </p:spPr>
        <p:txBody>
          <a:bodyPr wrap="square" rtlCol="0">
            <a:spAutoFit/>
          </a:bodyPr>
          <a:lstStyle/>
          <a:p>
            <a:pPr marL="57150" indent="0">
              <a:lnSpc>
                <a:spcPct val="115000"/>
              </a:lnSpc>
              <a:spcBef>
                <a:spcPts val="0"/>
              </a:spcBef>
              <a:buNone/>
            </a:pPr>
            <a:r>
              <a:rPr lang="en-US" sz="1800" dirty="0">
                <a:effectLst/>
                <a:latin typeface="Calibri" panose="020F0502020204030204" pitchFamily="34" charset="0"/>
                <a:ea typeface="Times New Roman" panose="02020603050405020304" pitchFamily="18" charset="0"/>
              </a:rPr>
              <a:t>Prepayment:</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Involuntary prepayment</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A homeowner fails to make payment for 		consecutive 6 months.</a:t>
            </a:r>
            <a:endParaRPr lang="en-US" sz="1800" dirty="0">
              <a:effectLst/>
              <a:latin typeface="Calibri" panose="020F0502020204030204" pitchFamily="34" charset="0"/>
              <a:ea typeface="Times New Roman" panose="02020603050405020304" pitchFamily="18" charset="0"/>
            </a:endParaRP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Voluntary prepayment </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A homeowner sells his/her house.</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A homeowner refinances his/her house</a:t>
            </a:r>
          </a:p>
        </p:txBody>
      </p:sp>
      <p:sp>
        <p:nvSpPr>
          <p:cNvPr id="12" name="Arrow: Left 11">
            <a:extLst>
              <a:ext uri="{FF2B5EF4-FFF2-40B4-BE49-F238E27FC236}">
                <a16:creationId xmlns:a16="http://schemas.microsoft.com/office/drawing/2014/main" id="{EDCAEB6A-A832-FA1A-498B-57CDD491F37C}"/>
              </a:ext>
            </a:extLst>
          </p:cNvPr>
          <p:cNvSpPr/>
          <p:nvPr/>
        </p:nvSpPr>
        <p:spPr>
          <a:xfrm>
            <a:off x="5758773" y="3856138"/>
            <a:ext cx="1024615" cy="320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85D633BA-39F5-EDBB-E246-3AC9546FB3B1}"/>
              </a:ext>
            </a:extLst>
          </p:cNvPr>
          <p:cNvSpPr/>
          <p:nvPr/>
        </p:nvSpPr>
        <p:spPr>
          <a:xfrm>
            <a:off x="5784713" y="4813344"/>
            <a:ext cx="1024615" cy="3202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244581-B1C9-B10D-7929-DA3BEA4D6B04}"/>
              </a:ext>
            </a:extLst>
          </p:cNvPr>
          <p:cNvSpPr txBox="1"/>
          <p:nvPr/>
        </p:nvSpPr>
        <p:spPr>
          <a:xfrm>
            <a:off x="431320" y="6019800"/>
            <a:ext cx="11760679" cy="830997"/>
          </a:xfrm>
          <a:prstGeom prst="rect">
            <a:avLst/>
          </a:prstGeom>
          <a:noFill/>
        </p:spPr>
        <p:txBody>
          <a:bodyPr wrap="square" rtlCol="0">
            <a:spAutoFit/>
          </a:bodyPr>
          <a:lstStyle/>
          <a:p>
            <a:r>
              <a:rPr lang="en-US" sz="1600" i="1" dirty="0"/>
              <a:t>- In the demo we will be building a risk model only.  The framework can be applied to a prepayment model as well</a:t>
            </a:r>
          </a:p>
          <a:p>
            <a:r>
              <a:rPr lang="en-US" sz="1600" i="1" dirty="0"/>
              <a:t>- Skills gained in this exercise can be applied to such tasks as marketing campaign response modeling and fraud detection. </a:t>
            </a:r>
          </a:p>
        </p:txBody>
      </p:sp>
    </p:spTree>
    <p:extLst>
      <p:ext uri="{BB962C8B-B14F-4D97-AF65-F5344CB8AC3E}">
        <p14:creationId xmlns:p14="http://schemas.microsoft.com/office/powerpoint/2010/main" val="148723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743622" y="404248"/>
            <a:ext cx="10945169" cy="1263649"/>
          </a:xfrm>
        </p:spPr>
        <p:txBody>
          <a:bodyPr/>
          <a:lstStyle/>
          <a:p>
            <a:r>
              <a:rPr lang="en-US" dirty="0"/>
              <a:t>Week 3: Deep learning</a:t>
            </a:r>
            <a:br>
              <a:rPr lang="en-US" dirty="0"/>
            </a:br>
            <a:r>
              <a:rPr lang="en-US" sz="2000" dirty="0"/>
              <a:t> - Neural network emulate the behavior of a human brain</a:t>
            </a:r>
          </a:p>
        </p:txBody>
      </p:sp>
      <p:sp>
        <p:nvSpPr>
          <p:cNvPr id="8" name="TextBox 7">
            <a:extLst>
              <a:ext uri="{FF2B5EF4-FFF2-40B4-BE49-F238E27FC236}">
                <a16:creationId xmlns:a16="http://schemas.microsoft.com/office/drawing/2014/main" id="{E55039DA-11F5-54F9-8ABE-D05804E323CB}"/>
              </a:ext>
            </a:extLst>
          </p:cNvPr>
          <p:cNvSpPr txBox="1"/>
          <p:nvPr/>
        </p:nvSpPr>
        <p:spPr>
          <a:xfrm>
            <a:off x="313194" y="6221278"/>
            <a:ext cx="11565611" cy="523220"/>
          </a:xfrm>
          <a:prstGeom prst="rect">
            <a:avLst/>
          </a:prstGeom>
          <a:noFill/>
        </p:spPr>
        <p:txBody>
          <a:bodyPr wrap="square">
            <a:spAutoFit/>
          </a:bodyPr>
          <a:lstStyle/>
          <a:p>
            <a:r>
              <a:rPr lang="en-US" sz="1400" dirty="0">
                <a:hlinkClick r:id="rId2"/>
              </a:rPr>
              <a:t>https://www.datasciencecentral.com/logistic-regression-as-a-neural-network/</a:t>
            </a:r>
            <a:endParaRPr lang="en-US" sz="1400" dirty="0"/>
          </a:p>
          <a:p>
            <a:r>
              <a:rPr lang="en-US" sz="1400" dirty="0">
                <a:hlinkClick r:id="rId3"/>
              </a:rPr>
              <a:t>https://sebastianraschka.com/faq/docs/logisticregr-neuralnet.html</a:t>
            </a:r>
            <a:endParaRPr lang="en-US" sz="1400" dirty="0"/>
          </a:p>
        </p:txBody>
      </p:sp>
      <p:pic>
        <p:nvPicPr>
          <p:cNvPr id="4" name="Picture 3">
            <a:extLst>
              <a:ext uri="{FF2B5EF4-FFF2-40B4-BE49-F238E27FC236}">
                <a16:creationId xmlns:a16="http://schemas.microsoft.com/office/drawing/2014/main" id="{5A307F07-BC90-C008-989C-7A35103C7D50}"/>
              </a:ext>
            </a:extLst>
          </p:cNvPr>
          <p:cNvPicPr>
            <a:picLocks noChangeAspect="1"/>
          </p:cNvPicPr>
          <p:nvPr/>
        </p:nvPicPr>
        <p:blipFill>
          <a:blip r:embed="rId4"/>
          <a:stretch>
            <a:fillRect/>
          </a:stretch>
        </p:blipFill>
        <p:spPr>
          <a:xfrm>
            <a:off x="1228044" y="2524043"/>
            <a:ext cx="6181719" cy="3109006"/>
          </a:xfrm>
          <a:prstGeom prst="rect">
            <a:avLst/>
          </a:prstGeom>
        </p:spPr>
      </p:pic>
    </p:spTree>
    <p:extLst>
      <p:ext uri="{BB962C8B-B14F-4D97-AF65-F5344CB8AC3E}">
        <p14:creationId xmlns:p14="http://schemas.microsoft.com/office/powerpoint/2010/main" val="930714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743622" y="404248"/>
            <a:ext cx="10945169" cy="1263649"/>
          </a:xfrm>
        </p:spPr>
        <p:txBody>
          <a:bodyPr/>
          <a:lstStyle/>
          <a:p>
            <a:r>
              <a:rPr lang="en-US" dirty="0"/>
              <a:t>Week 3: Deep learning</a:t>
            </a:r>
            <a:br>
              <a:rPr lang="en-US" dirty="0"/>
            </a:br>
            <a:r>
              <a:rPr lang="en-US" sz="2000" dirty="0"/>
              <a:t> - Often associated with  neural networks</a:t>
            </a:r>
            <a:br>
              <a:rPr lang="en-US" sz="2000" dirty="0"/>
            </a:br>
            <a:r>
              <a:rPr lang="en-US" sz="2000" dirty="0"/>
              <a:t> - Logistic regression can be considered as a one-layer neural network.  </a:t>
            </a:r>
          </a:p>
        </p:txBody>
      </p:sp>
      <p:sp>
        <p:nvSpPr>
          <p:cNvPr id="8" name="TextBox 7">
            <a:extLst>
              <a:ext uri="{FF2B5EF4-FFF2-40B4-BE49-F238E27FC236}">
                <a16:creationId xmlns:a16="http://schemas.microsoft.com/office/drawing/2014/main" id="{E55039DA-11F5-54F9-8ABE-D05804E323CB}"/>
              </a:ext>
            </a:extLst>
          </p:cNvPr>
          <p:cNvSpPr txBox="1"/>
          <p:nvPr/>
        </p:nvSpPr>
        <p:spPr>
          <a:xfrm>
            <a:off x="313194" y="6221278"/>
            <a:ext cx="11565611" cy="523220"/>
          </a:xfrm>
          <a:prstGeom prst="rect">
            <a:avLst/>
          </a:prstGeom>
          <a:noFill/>
        </p:spPr>
        <p:txBody>
          <a:bodyPr wrap="square">
            <a:spAutoFit/>
          </a:bodyPr>
          <a:lstStyle/>
          <a:p>
            <a:r>
              <a:rPr lang="en-US" sz="1400" dirty="0">
                <a:hlinkClick r:id="rId2"/>
              </a:rPr>
              <a:t>https://www.datasciencecentral.com/logistic-regression-as-a-neural-network/</a:t>
            </a:r>
            <a:endParaRPr lang="en-US" sz="1400" dirty="0"/>
          </a:p>
          <a:p>
            <a:r>
              <a:rPr lang="en-US" sz="1400" dirty="0">
                <a:hlinkClick r:id="rId3"/>
              </a:rPr>
              <a:t>https://sebastianraschka.com/faq/docs/logisticregr-neuralnet.html</a:t>
            </a:r>
            <a:endParaRPr lang="en-US" sz="1400" dirty="0"/>
          </a:p>
        </p:txBody>
      </p:sp>
      <p:pic>
        <p:nvPicPr>
          <p:cNvPr id="10" name="Picture 9">
            <a:extLst>
              <a:ext uri="{FF2B5EF4-FFF2-40B4-BE49-F238E27FC236}">
                <a16:creationId xmlns:a16="http://schemas.microsoft.com/office/drawing/2014/main" id="{E90D663B-C34E-F862-5C50-669D1DF6BEC3}"/>
              </a:ext>
            </a:extLst>
          </p:cNvPr>
          <p:cNvPicPr>
            <a:picLocks noChangeAspect="1"/>
          </p:cNvPicPr>
          <p:nvPr/>
        </p:nvPicPr>
        <p:blipFill>
          <a:blip r:embed="rId4"/>
          <a:stretch>
            <a:fillRect/>
          </a:stretch>
        </p:blipFill>
        <p:spPr>
          <a:xfrm>
            <a:off x="743622" y="2303127"/>
            <a:ext cx="9228513" cy="3281250"/>
          </a:xfrm>
          <a:prstGeom prst="rect">
            <a:avLst/>
          </a:prstGeom>
        </p:spPr>
      </p:pic>
      <p:sp>
        <p:nvSpPr>
          <p:cNvPr id="14" name="TextBox 13">
            <a:extLst>
              <a:ext uri="{FF2B5EF4-FFF2-40B4-BE49-F238E27FC236}">
                <a16:creationId xmlns:a16="http://schemas.microsoft.com/office/drawing/2014/main" id="{9C47A4E6-9EC7-4A4C-6A26-DEF84BDA8DC3}"/>
              </a:ext>
            </a:extLst>
          </p:cNvPr>
          <p:cNvSpPr txBox="1"/>
          <p:nvPr/>
        </p:nvSpPr>
        <p:spPr>
          <a:xfrm>
            <a:off x="5883213" y="4933331"/>
            <a:ext cx="1440611" cy="646331"/>
          </a:xfrm>
          <a:prstGeom prst="rect">
            <a:avLst/>
          </a:prstGeom>
          <a:noFill/>
        </p:spPr>
        <p:txBody>
          <a:bodyPr wrap="square" rtlCol="0">
            <a:spAutoFit/>
          </a:bodyPr>
          <a:lstStyle/>
          <a:p>
            <a:r>
              <a:rPr lang="en-US" dirty="0"/>
              <a:t>Sigmoid function</a:t>
            </a:r>
          </a:p>
        </p:txBody>
      </p:sp>
      <p:pic>
        <p:nvPicPr>
          <p:cNvPr id="15" name="Picture 14">
            <a:extLst>
              <a:ext uri="{FF2B5EF4-FFF2-40B4-BE49-F238E27FC236}">
                <a16:creationId xmlns:a16="http://schemas.microsoft.com/office/drawing/2014/main" id="{3BD0B943-C6CB-17B7-3D34-0F7B6D3C2069}"/>
              </a:ext>
            </a:extLst>
          </p:cNvPr>
          <p:cNvPicPr>
            <a:picLocks noChangeAspect="1"/>
          </p:cNvPicPr>
          <p:nvPr/>
        </p:nvPicPr>
        <p:blipFill>
          <a:blip r:embed="rId5"/>
          <a:stretch>
            <a:fillRect/>
          </a:stretch>
        </p:blipFill>
        <p:spPr>
          <a:xfrm>
            <a:off x="5071652" y="5639145"/>
            <a:ext cx="3063732" cy="527364"/>
          </a:xfrm>
          <a:prstGeom prst="rect">
            <a:avLst/>
          </a:prstGeom>
        </p:spPr>
      </p:pic>
      <p:pic>
        <p:nvPicPr>
          <p:cNvPr id="17" name="Picture 16">
            <a:extLst>
              <a:ext uri="{FF2B5EF4-FFF2-40B4-BE49-F238E27FC236}">
                <a16:creationId xmlns:a16="http://schemas.microsoft.com/office/drawing/2014/main" id="{822D1577-E74A-F8D5-C768-80834021892E}"/>
              </a:ext>
            </a:extLst>
          </p:cNvPr>
          <p:cNvPicPr>
            <a:picLocks noChangeAspect="1"/>
          </p:cNvPicPr>
          <p:nvPr/>
        </p:nvPicPr>
        <p:blipFill>
          <a:blip r:embed="rId6"/>
          <a:stretch>
            <a:fillRect/>
          </a:stretch>
        </p:blipFill>
        <p:spPr>
          <a:xfrm>
            <a:off x="3588114" y="5018338"/>
            <a:ext cx="2105319" cy="238158"/>
          </a:xfrm>
          <a:prstGeom prst="rect">
            <a:avLst/>
          </a:prstGeom>
        </p:spPr>
      </p:pic>
      <p:sp>
        <p:nvSpPr>
          <p:cNvPr id="18" name="TextBox 17">
            <a:extLst>
              <a:ext uri="{FF2B5EF4-FFF2-40B4-BE49-F238E27FC236}">
                <a16:creationId xmlns:a16="http://schemas.microsoft.com/office/drawing/2014/main" id="{B68D5852-3471-6C1E-6B0D-CE451497A650}"/>
              </a:ext>
            </a:extLst>
          </p:cNvPr>
          <p:cNvSpPr txBox="1"/>
          <p:nvPr/>
        </p:nvSpPr>
        <p:spPr>
          <a:xfrm>
            <a:off x="3484597" y="5289631"/>
            <a:ext cx="2036308" cy="261610"/>
          </a:xfrm>
          <a:prstGeom prst="rect">
            <a:avLst/>
          </a:prstGeom>
          <a:noFill/>
        </p:spPr>
        <p:txBody>
          <a:bodyPr wrap="square" rtlCol="0">
            <a:spAutoFit/>
          </a:bodyPr>
          <a:lstStyle/>
          <a:p>
            <a:r>
              <a:rPr lang="el-GR" sz="1100" dirty="0"/>
              <a:t>β</a:t>
            </a:r>
            <a:r>
              <a:rPr lang="en-US" sz="1100" dirty="0"/>
              <a:t> is the same as w</a:t>
            </a:r>
          </a:p>
        </p:txBody>
      </p:sp>
    </p:spTree>
    <p:extLst>
      <p:ext uri="{BB962C8B-B14F-4D97-AF65-F5344CB8AC3E}">
        <p14:creationId xmlns:p14="http://schemas.microsoft.com/office/powerpoint/2010/main" val="3830193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743622" y="404248"/>
            <a:ext cx="10945169" cy="1263649"/>
          </a:xfrm>
        </p:spPr>
        <p:txBody>
          <a:bodyPr/>
          <a:lstStyle/>
          <a:p>
            <a:r>
              <a:rPr lang="en-US" dirty="0"/>
              <a:t>Week 3: Deep learning</a:t>
            </a:r>
            <a:br>
              <a:rPr lang="en-US" altLang="zh-CN" sz="2000" dirty="0"/>
            </a:br>
            <a:r>
              <a:rPr lang="en-US" altLang="zh-CN" sz="2000" dirty="0"/>
              <a:t> - Artificial Neural Network (ANN) usually contains more than one neuros and 1-N layers. </a:t>
            </a:r>
            <a:endParaRPr lang="en-US" sz="2000" dirty="0"/>
          </a:p>
        </p:txBody>
      </p:sp>
      <p:sp>
        <p:nvSpPr>
          <p:cNvPr id="8" name="TextBox 7">
            <a:extLst>
              <a:ext uri="{FF2B5EF4-FFF2-40B4-BE49-F238E27FC236}">
                <a16:creationId xmlns:a16="http://schemas.microsoft.com/office/drawing/2014/main" id="{E55039DA-11F5-54F9-8ABE-D05804E323CB}"/>
              </a:ext>
            </a:extLst>
          </p:cNvPr>
          <p:cNvSpPr txBox="1"/>
          <p:nvPr/>
        </p:nvSpPr>
        <p:spPr>
          <a:xfrm>
            <a:off x="313194" y="6221278"/>
            <a:ext cx="11565611" cy="523220"/>
          </a:xfrm>
          <a:prstGeom prst="rect">
            <a:avLst/>
          </a:prstGeom>
          <a:noFill/>
        </p:spPr>
        <p:txBody>
          <a:bodyPr wrap="square">
            <a:spAutoFit/>
          </a:bodyPr>
          <a:lstStyle/>
          <a:p>
            <a:r>
              <a:rPr lang="en-US" sz="1400" dirty="0">
                <a:hlinkClick r:id="rId2"/>
              </a:rPr>
              <a:t>https://www.datasciencecentral.com/logistic-regression-as-a-neural-network/</a:t>
            </a:r>
            <a:endParaRPr lang="en-US" sz="1400" dirty="0"/>
          </a:p>
          <a:p>
            <a:r>
              <a:rPr lang="en-US" sz="1400" dirty="0">
                <a:hlinkClick r:id="rId3"/>
              </a:rPr>
              <a:t>https://sebastianraschka.com/faq/docs/logisticregr-neuralnet.html</a:t>
            </a:r>
            <a:endParaRPr lang="en-US" sz="1400" dirty="0"/>
          </a:p>
        </p:txBody>
      </p:sp>
      <p:pic>
        <p:nvPicPr>
          <p:cNvPr id="4" name="Picture 3">
            <a:extLst>
              <a:ext uri="{FF2B5EF4-FFF2-40B4-BE49-F238E27FC236}">
                <a16:creationId xmlns:a16="http://schemas.microsoft.com/office/drawing/2014/main" id="{A3C3ED8D-CF5F-99CA-E852-2A4BEC7C6AF5}"/>
              </a:ext>
            </a:extLst>
          </p:cNvPr>
          <p:cNvPicPr>
            <a:picLocks noChangeAspect="1"/>
          </p:cNvPicPr>
          <p:nvPr/>
        </p:nvPicPr>
        <p:blipFill>
          <a:blip r:embed="rId4"/>
          <a:stretch>
            <a:fillRect/>
          </a:stretch>
        </p:blipFill>
        <p:spPr>
          <a:xfrm>
            <a:off x="673574" y="2199557"/>
            <a:ext cx="8004600" cy="3839111"/>
          </a:xfrm>
          <a:prstGeom prst="rect">
            <a:avLst/>
          </a:prstGeom>
        </p:spPr>
      </p:pic>
    </p:spTree>
    <p:extLst>
      <p:ext uri="{BB962C8B-B14F-4D97-AF65-F5344CB8AC3E}">
        <p14:creationId xmlns:p14="http://schemas.microsoft.com/office/powerpoint/2010/main" val="36697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743622" y="404248"/>
            <a:ext cx="10945169" cy="1263649"/>
          </a:xfrm>
        </p:spPr>
        <p:txBody>
          <a:bodyPr/>
          <a:lstStyle/>
          <a:p>
            <a:r>
              <a:rPr lang="en-US" dirty="0"/>
              <a:t>Week 3: Deep learning</a:t>
            </a:r>
            <a:br>
              <a:rPr lang="en-US" altLang="zh-CN" sz="2000" dirty="0"/>
            </a:br>
            <a:r>
              <a:rPr lang="en-US" altLang="zh-CN" sz="2000" dirty="0"/>
              <a:t> - Convolutional Neural Network (CNN) is more often used in computer vision.</a:t>
            </a:r>
            <a:br>
              <a:rPr lang="en-US" altLang="zh-CN" sz="2000" dirty="0"/>
            </a:br>
            <a:r>
              <a:rPr lang="en-US" altLang="zh-CN" sz="2000" dirty="0"/>
              <a:t> - The last several steps applies to classification model unrelated to images. </a:t>
            </a:r>
            <a:endParaRPr lang="en-US" sz="2000" dirty="0"/>
          </a:p>
        </p:txBody>
      </p:sp>
      <p:sp>
        <p:nvSpPr>
          <p:cNvPr id="8" name="TextBox 7">
            <a:extLst>
              <a:ext uri="{FF2B5EF4-FFF2-40B4-BE49-F238E27FC236}">
                <a16:creationId xmlns:a16="http://schemas.microsoft.com/office/drawing/2014/main" id="{E55039DA-11F5-54F9-8ABE-D05804E323CB}"/>
              </a:ext>
            </a:extLst>
          </p:cNvPr>
          <p:cNvSpPr txBox="1"/>
          <p:nvPr/>
        </p:nvSpPr>
        <p:spPr>
          <a:xfrm>
            <a:off x="313194" y="6221278"/>
            <a:ext cx="11565611" cy="523220"/>
          </a:xfrm>
          <a:prstGeom prst="rect">
            <a:avLst/>
          </a:prstGeom>
          <a:noFill/>
        </p:spPr>
        <p:txBody>
          <a:bodyPr wrap="square">
            <a:spAutoFit/>
          </a:bodyPr>
          <a:lstStyle/>
          <a:p>
            <a:r>
              <a:rPr lang="en-US" sz="1400" dirty="0">
                <a:hlinkClick r:id="rId2"/>
              </a:rPr>
              <a:t>https://towardsdatascience.com/a-comprehensive-guide-to-convolutional-neural-networks-the-eli5-way-3bd2b1164a53</a:t>
            </a:r>
            <a:endParaRPr lang="en-US" sz="1400" dirty="0"/>
          </a:p>
          <a:p>
            <a:r>
              <a:rPr lang="en-US" sz="1400" dirty="0"/>
              <a:t>https://cs231n.github.io/convolutional-networks/</a:t>
            </a:r>
          </a:p>
        </p:txBody>
      </p:sp>
      <p:pic>
        <p:nvPicPr>
          <p:cNvPr id="1026" name="Picture 2">
            <a:extLst>
              <a:ext uri="{FF2B5EF4-FFF2-40B4-BE49-F238E27FC236}">
                <a16:creationId xmlns:a16="http://schemas.microsoft.com/office/drawing/2014/main" id="{65DD038C-17D9-BBB1-DE22-4C08AFA1E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820" y="2390557"/>
            <a:ext cx="10945169"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25F095C3-9304-2269-30D0-978C281050F7}"/>
              </a:ext>
            </a:extLst>
          </p:cNvPr>
          <p:cNvSpPr/>
          <p:nvPr/>
        </p:nvSpPr>
        <p:spPr>
          <a:xfrm rot="5400000">
            <a:off x="9760697" y="4473386"/>
            <a:ext cx="241722" cy="27173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CFCA78-8292-74F5-CEE0-21475BF85E2A}"/>
              </a:ext>
            </a:extLst>
          </p:cNvPr>
          <p:cNvSpPr txBox="1"/>
          <p:nvPr/>
        </p:nvSpPr>
        <p:spPr>
          <a:xfrm>
            <a:off x="8522898" y="5952907"/>
            <a:ext cx="2838091" cy="307777"/>
          </a:xfrm>
          <a:prstGeom prst="rect">
            <a:avLst/>
          </a:prstGeom>
          <a:noFill/>
        </p:spPr>
        <p:txBody>
          <a:bodyPr wrap="square" rtlCol="0">
            <a:spAutoFit/>
          </a:bodyPr>
          <a:lstStyle/>
          <a:p>
            <a:r>
              <a:rPr lang="en-US" sz="1400" dirty="0"/>
              <a:t>We will only use these steps.</a:t>
            </a:r>
          </a:p>
        </p:txBody>
      </p:sp>
    </p:spTree>
    <p:extLst>
      <p:ext uri="{BB962C8B-B14F-4D97-AF65-F5344CB8AC3E}">
        <p14:creationId xmlns:p14="http://schemas.microsoft.com/office/powerpoint/2010/main" val="3551562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3" y="838200"/>
            <a:ext cx="9144000" cy="1263649"/>
          </a:xfrm>
        </p:spPr>
        <p:txBody>
          <a:bodyPr/>
          <a:lstStyle/>
          <a:p>
            <a:r>
              <a:rPr lang="en-US" dirty="0"/>
              <a:t>Contents </a:t>
            </a:r>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73987" y="2152635"/>
            <a:ext cx="11189478" cy="4355169"/>
          </a:xfrm>
        </p:spPr>
        <p:txBody>
          <a:bodyPr>
            <a:noAutofit/>
          </a:bodyPr>
          <a:lstStyle/>
          <a:p>
            <a:pPr marL="0" marR="0" indent="0">
              <a:lnSpc>
                <a:spcPct val="115000"/>
              </a:lnSpc>
              <a:spcBef>
                <a:spcPts val="0"/>
              </a:spcBef>
              <a:spcAft>
                <a:spcPts val="0"/>
              </a:spcAft>
              <a:buNone/>
            </a:pPr>
            <a:endParaRPr lang="en-US" sz="800" dirty="0"/>
          </a:p>
          <a:p>
            <a:pPr marL="514350" marR="0" indent="-514350">
              <a:lnSpc>
                <a:spcPct val="115000"/>
              </a:lnSpc>
              <a:spcBef>
                <a:spcPts val="0"/>
              </a:spcBef>
              <a:spcAft>
                <a:spcPts val="0"/>
              </a:spcAft>
              <a:buAutoNum type="romanUcPeriod"/>
            </a:pPr>
            <a:r>
              <a:rPr lang="en-US" sz="2400" dirty="0"/>
              <a:t>Link to the data</a:t>
            </a:r>
          </a:p>
          <a:p>
            <a:pPr marL="514350" marR="0" indent="-514350">
              <a:lnSpc>
                <a:spcPct val="115000"/>
              </a:lnSpc>
              <a:spcBef>
                <a:spcPts val="0"/>
              </a:spcBef>
              <a:spcAft>
                <a:spcPts val="0"/>
              </a:spcAft>
              <a:buAutoNum type="romanUcPeriod"/>
            </a:pPr>
            <a:r>
              <a:rPr lang="en-US" sz="2400" dirty="0"/>
              <a:t>What we are going to learn in 4 weeks</a:t>
            </a:r>
          </a:p>
          <a:p>
            <a:pPr marL="400050" lvl="1" indent="0">
              <a:lnSpc>
                <a:spcPct val="115000"/>
              </a:lnSpc>
              <a:spcBef>
                <a:spcPts val="0"/>
              </a:spcBef>
              <a:buNone/>
            </a:pPr>
            <a:r>
              <a:rPr lang="en-US" sz="1800" dirty="0"/>
              <a:t>		week 1: machine learning</a:t>
            </a:r>
          </a:p>
          <a:p>
            <a:pPr marL="400050" lvl="1" indent="0">
              <a:lnSpc>
                <a:spcPct val="115000"/>
              </a:lnSpc>
              <a:spcBef>
                <a:spcPts val="0"/>
              </a:spcBef>
              <a:buNone/>
            </a:pPr>
            <a:r>
              <a:rPr lang="en-US" sz="1800" dirty="0"/>
              <a:t>		week 2: logistic regression, K-means clustering</a:t>
            </a:r>
          </a:p>
          <a:p>
            <a:pPr marL="400050" lvl="1" indent="0">
              <a:lnSpc>
                <a:spcPct val="115000"/>
              </a:lnSpc>
              <a:spcBef>
                <a:spcPts val="0"/>
              </a:spcBef>
              <a:buNone/>
            </a:pPr>
            <a:r>
              <a:rPr lang="en-US" sz="1800" dirty="0"/>
              <a:t>		week 3: ANN and CNN of deep learning</a:t>
            </a:r>
          </a:p>
          <a:p>
            <a:pPr marL="400050" lvl="1" indent="0">
              <a:lnSpc>
                <a:spcPct val="115000"/>
              </a:lnSpc>
              <a:spcBef>
                <a:spcPts val="0"/>
              </a:spcBef>
              <a:buNone/>
            </a:pPr>
            <a:r>
              <a:rPr lang="en-US" sz="1800" dirty="0"/>
              <a:t>		week 4: Survival analysis </a:t>
            </a:r>
          </a:p>
          <a:p>
            <a:pPr marL="400050" lvl="1" indent="0">
              <a:lnSpc>
                <a:spcPct val="115000"/>
              </a:lnSpc>
              <a:spcBef>
                <a:spcPts val="0"/>
              </a:spcBef>
              <a:buNone/>
            </a:pPr>
            <a:r>
              <a:rPr lang="en-US" sz="2400" dirty="0"/>
              <a:t>The problem of overfitting</a:t>
            </a:r>
          </a:p>
          <a:p>
            <a:pPr marL="514350" marR="0" indent="-514350">
              <a:lnSpc>
                <a:spcPct val="115000"/>
              </a:lnSpc>
              <a:spcBef>
                <a:spcPts val="0"/>
              </a:spcBef>
              <a:spcAft>
                <a:spcPts val="0"/>
              </a:spcAft>
              <a:buAutoNum type="romanUcPeriod"/>
            </a:pPr>
            <a:r>
              <a:rPr lang="en-US" sz="2400" dirty="0"/>
              <a:t>Experimental design for building a predictive model</a:t>
            </a:r>
            <a:endParaRPr lang="en-US" dirty="0"/>
          </a:p>
          <a:p>
            <a:pPr marL="0" marR="0" indent="0">
              <a:lnSpc>
                <a:spcPct val="115000"/>
              </a:lnSpc>
              <a:spcBef>
                <a:spcPts val="0"/>
              </a:spcBef>
              <a:spcAft>
                <a:spcPts val="0"/>
              </a:spcAft>
              <a:buNone/>
            </a:pPr>
            <a:r>
              <a:rPr lang="en-US" dirty="0">
                <a:solidFill>
                  <a:schemeClr val="accent1"/>
                </a:solidFill>
              </a:rPr>
              <a:t>IV</a:t>
            </a:r>
            <a:r>
              <a:rPr lang="en-US" dirty="0"/>
              <a:t>.  </a:t>
            </a:r>
            <a:r>
              <a:rPr lang="en-US" sz="2400" dirty="0"/>
              <a:t> Key knowledge not covered but you need to gain </a:t>
            </a:r>
          </a:p>
          <a:p>
            <a:pPr marL="514350" marR="0" indent="-514350">
              <a:lnSpc>
                <a:spcPct val="115000"/>
              </a:lnSpc>
              <a:spcBef>
                <a:spcPts val="0"/>
              </a:spcBef>
              <a:spcAft>
                <a:spcPts val="0"/>
              </a:spcAft>
              <a:buAutoNum type="romanUcPeriod"/>
            </a:pPr>
            <a:endParaRPr lang="en-US" sz="2400" dirty="0"/>
          </a:p>
          <a:p>
            <a:pPr marL="514350" marR="0" indent="-514350">
              <a:lnSpc>
                <a:spcPct val="115000"/>
              </a:lnSpc>
              <a:spcBef>
                <a:spcPts val="0"/>
              </a:spcBef>
              <a:spcAft>
                <a:spcPts val="0"/>
              </a:spcAft>
              <a:buAutoNum type="romanUcPeriod"/>
            </a:pPr>
            <a:endParaRPr lang="en-US" sz="2400" dirty="0"/>
          </a:p>
          <a:p>
            <a:pPr marL="0" marR="0" indent="0">
              <a:lnSpc>
                <a:spcPct val="115000"/>
              </a:lnSpc>
              <a:spcBef>
                <a:spcPts val="0"/>
              </a:spcBef>
              <a:spcAft>
                <a:spcPts val="0"/>
              </a:spcAft>
              <a:buNone/>
            </a:pPr>
            <a:r>
              <a:rPr lang="en-US" sz="800" dirty="0"/>
              <a:t> </a:t>
            </a:r>
          </a:p>
        </p:txBody>
      </p:sp>
    </p:spTree>
    <p:extLst>
      <p:ext uri="{BB962C8B-B14F-4D97-AF65-F5344CB8AC3E}">
        <p14:creationId xmlns:p14="http://schemas.microsoft.com/office/powerpoint/2010/main" val="817396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743622" y="404248"/>
            <a:ext cx="10945169" cy="1263649"/>
          </a:xfrm>
        </p:spPr>
        <p:txBody>
          <a:bodyPr/>
          <a:lstStyle/>
          <a:p>
            <a:r>
              <a:rPr lang="en-US" dirty="0"/>
              <a:t>Week 3: Deep learning</a:t>
            </a:r>
            <a:br>
              <a:rPr lang="en-US" altLang="zh-CN" sz="2000" dirty="0"/>
            </a:br>
            <a:r>
              <a:rPr lang="en-US" altLang="zh-CN" sz="2000" dirty="0"/>
              <a:t> - Convolutional Neural Network (CNN) is more often used in computer vision.</a:t>
            </a:r>
            <a:br>
              <a:rPr lang="en-US" altLang="zh-CN" sz="2000" dirty="0"/>
            </a:br>
            <a:r>
              <a:rPr lang="en-US" altLang="zh-CN" sz="2000" dirty="0"/>
              <a:t> - The last several steps applies to classification model unrelated to images. </a:t>
            </a:r>
            <a:endParaRPr lang="en-US" sz="2000" dirty="0"/>
          </a:p>
        </p:txBody>
      </p:sp>
      <p:sp>
        <p:nvSpPr>
          <p:cNvPr id="8" name="TextBox 7">
            <a:extLst>
              <a:ext uri="{FF2B5EF4-FFF2-40B4-BE49-F238E27FC236}">
                <a16:creationId xmlns:a16="http://schemas.microsoft.com/office/drawing/2014/main" id="{E55039DA-11F5-54F9-8ABE-D05804E323CB}"/>
              </a:ext>
            </a:extLst>
          </p:cNvPr>
          <p:cNvSpPr txBox="1"/>
          <p:nvPr/>
        </p:nvSpPr>
        <p:spPr>
          <a:xfrm>
            <a:off x="313194" y="6300727"/>
            <a:ext cx="11565611" cy="523220"/>
          </a:xfrm>
          <a:prstGeom prst="rect">
            <a:avLst/>
          </a:prstGeom>
          <a:noFill/>
        </p:spPr>
        <p:txBody>
          <a:bodyPr wrap="square">
            <a:spAutoFit/>
          </a:bodyPr>
          <a:lstStyle/>
          <a:p>
            <a:r>
              <a:rPr lang="en-US" sz="1400" dirty="0">
                <a:hlinkClick r:id="rId2"/>
              </a:rPr>
              <a:t>https://towardsdatascience.com/a-comprehensive-guide-to-convolutional-neural-networks-the-eli5-way-3bd2b1164a53</a:t>
            </a:r>
            <a:endParaRPr lang="en-US" sz="1400" dirty="0"/>
          </a:p>
          <a:p>
            <a:r>
              <a:rPr lang="en-US" sz="1400" dirty="0"/>
              <a:t>https://cs231n.github.io/convolutional-networks/</a:t>
            </a:r>
          </a:p>
        </p:txBody>
      </p:sp>
      <p:sp>
        <p:nvSpPr>
          <p:cNvPr id="3" name="Right Brace 2">
            <a:extLst>
              <a:ext uri="{FF2B5EF4-FFF2-40B4-BE49-F238E27FC236}">
                <a16:creationId xmlns:a16="http://schemas.microsoft.com/office/drawing/2014/main" id="{25F095C3-9304-2269-30D0-978C281050F7}"/>
              </a:ext>
            </a:extLst>
          </p:cNvPr>
          <p:cNvSpPr/>
          <p:nvPr/>
        </p:nvSpPr>
        <p:spPr>
          <a:xfrm rot="5400000">
            <a:off x="9961418" y="4499665"/>
            <a:ext cx="241722" cy="27173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CFCA78-8292-74F5-CEE0-21475BF85E2A}"/>
              </a:ext>
            </a:extLst>
          </p:cNvPr>
          <p:cNvSpPr txBox="1"/>
          <p:nvPr/>
        </p:nvSpPr>
        <p:spPr>
          <a:xfrm>
            <a:off x="8663233" y="5952907"/>
            <a:ext cx="2838091" cy="307777"/>
          </a:xfrm>
          <a:prstGeom prst="rect">
            <a:avLst/>
          </a:prstGeom>
          <a:noFill/>
        </p:spPr>
        <p:txBody>
          <a:bodyPr wrap="square" rtlCol="0">
            <a:spAutoFit/>
          </a:bodyPr>
          <a:lstStyle/>
          <a:p>
            <a:r>
              <a:rPr lang="en-US" sz="1400" dirty="0"/>
              <a:t>We will only use these steps.</a:t>
            </a:r>
          </a:p>
        </p:txBody>
      </p:sp>
      <p:pic>
        <p:nvPicPr>
          <p:cNvPr id="6" name="Picture 5">
            <a:extLst>
              <a:ext uri="{FF2B5EF4-FFF2-40B4-BE49-F238E27FC236}">
                <a16:creationId xmlns:a16="http://schemas.microsoft.com/office/drawing/2014/main" id="{3E103E1D-4BEA-6500-B88B-76F41B0CE372}"/>
              </a:ext>
            </a:extLst>
          </p:cNvPr>
          <p:cNvPicPr>
            <a:picLocks noChangeAspect="1"/>
          </p:cNvPicPr>
          <p:nvPr/>
        </p:nvPicPr>
        <p:blipFill>
          <a:blip r:embed="rId3"/>
          <a:stretch>
            <a:fillRect/>
          </a:stretch>
        </p:blipFill>
        <p:spPr>
          <a:xfrm>
            <a:off x="743621" y="1774658"/>
            <a:ext cx="11221637" cy="3856708"/>
          </a:xfrm>
          <a:prstGeom prst="rect">
            <a:avLst/>
          </a:prstGeom>
        </p:spPr>
      </p:pic>
    </p:spTree>
    <p:extLst>
      <p:ext uri="{BB962C8B-B14F-4D97-AF65-F5344CB8AC3E}">
        <p14:creationId xmlns:p14="http://schemas.microsoft.com/office/powerpoint/2010/main" val="1513253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743622" y="404248"/>
            <a:ext cx="10945169" cy="1263649"/>
          </a:xfrm>
        </p:spPr>
        <p:txBody>
          <a:bodyPr/>
          <a:lstStyle/>
          <a:p>
            <a:r>
              <a:rPr lang="en-US" dirty="0"/>
              <a:t>Week 3: Deep learning</a:t>
            </a:r>
            <a:br>
              <a:rPr lang="en-US" altLang="zh-CN" sz="2000" dirty="0"/>
            </a:br>
            <a:r>
              <a:rPr lang="en-US" altLang="zh-CN" sz="2000" dirty="0"/>
              <a:t> - To avoid overfitting, usually 20%-50% of input data and layers are dropped. </a:t>
            </a:r>
            <a:br>
              <a:rPr lang="en-US" altLang="zh-CN" sz="2000" dirty="0"/>
            </a:br>
            <a:endParaRPr lang="en-US" sz="2000" dirty="0"/>
          </a:p>
        </p:txBody>
      </p:sp>
      <p:pic>
        <p:nvPicPr>
          <p:cNvPr id="5" name="Picture 4">
            <a:extLst>
              <a:ext uri="{FF2B5EF4-FFF2-40B4-BE49-F238E27FC236}">
                <a16:creationId xmlns:a16="http://schemas.microsoft.com/office/drawing/2014/main" id="{86BC5034-F5D2-9B79-F28E-EBFE81DACF32}"/>
              </a:ext>
            </a:extLst>
          </p:cNvPr>
          <p:cNvPicPr>
            <a:picLocks noChangeAspect="1"/>
          </p:cNvPicPr>
          <p:nvPr/>
        </p:nvPicPr>
        <p:blipFill>
          <a:blip r:embed="rId2"/>
          <a:stretch>
            <a:fillRect/>
          </a:stretch>
        </p:blipFill>
        <p:spPr>
          <a:xfrm>
            <a:off x="1276579" y="2393004"/>
            <a:ext cx="4939627" cy="3920248"/>
          </a:xfrm>
          <a:prstGeom prst="rect">
            <a:avLst/>
          </a:prstGeom>
        </p:spPr>
      </p:pic>
      <p:sp>
        <p:nvSpPr>
          <p:cNvPr id="6" name="TextBox 5">
            <a:extLst>
              <a:ext uri="{FF2B5EF4-FFF2-40B4-BE49-F238E27FC236}">
                <a16:creationId xmlns:a16="http://schemas.microsoft.com/office/drawing/2014/main" id="{A6C4242B-B532-A1FD-7870-7DF48D104EEF}"/>
              </a:ext>
            </a:extLst>
          </p:cNvPr>
          <p:cNvSpPr txBox="1"/>
          <p:nvPr/>
        </p:nvSpPr>
        <p:spPr>
          <a:xfrm>
            <a:off x="6439711" y="2597285"/>
            <a:ext cx="4737370" cy="1477328"/>
          </a:xfrm>
          <a:prstGeom prst="rect">
            <a:avLst/>
          </a:prstGeom>
          <a:noFill/>
        </p:spPr>
        <p:txBody>
          <a:bodyPr wrap="square" rtlCol="0">
            <a:spAutoFit/>
          </a:bodyPr>
          <a:lstStyle/>
          <a:p>
            <a:r>
              <a:rPr lang="en-US" dirty="0"/>
              <a:t>- This is similar to not using all variables in building a predictive model. </a:t>
            </a:r>
          </a:p>
          <a:p>
            <a:r>
              <a:rPr lang="en-US" dirty="0"/>
              <a:t>- If all variables are used in building a predictive model, the model will be very likely to overfit. </a:t>
            </a:r>
          </a:p>
        </p:txBody>
      </p:sp>
      <p:pic>
        <p:nvPicPr>
          <p:cNvPr id="9" name="Picture 8">
            <a:extLst>
              <a:ext uri="{FF2B5EF4-FFF2-40B4-BE49-F238E27FC236}">
                <a16:creationId xmlns:a16="http://schemas.microsoft.com/office/drawing/2014/main" id="{30EBC886-8A47-4446-5C5F-A27DB58C3260}"/>
              </a:ext>
            </a:extLst>
          </p:cNvPr>
          <p:cNvPicPr>
            <a:picLocks noChangeAspect="1"/>
          </p:cNvPicPr>
          <p:nvPr/>
        </p:nvPicPr>
        <p:blipFill>
          <a:blip r:embed="rId3"/>
          <a:stretch>
            <a:fillRect/>
          </a:stretch>
        </p:blipFill>
        <p:spPr>
          <a:xfrm>
            <a:off x="6439711" y="4074613"/>
            <a:ext cx="4823413" cy="1869307"/>
          </a:xfrm>
          <a:prstGeom prst="rect">
            <a:avLst/>
          </a:prstGeom>
        </p:spPr>
      </p:pic>
      <p:sp>
        <p:nvSpPr>
          <p:cNvPr id="10" name="TextBox 9">
            <a:extLst>
              <a:ext uri="{FF2B5EF4-FFF2-40B4-BE49-F238E27FC236}">
                <a16:creationId xmlns:a16="http://schemas.microsoft.com/office/drawing/2014/main" id="{077E34AD-323D-C4F5-1B4D-E80D592515A7}"/>
              </a:ext>
            </a:extLst>
          </p:cNvPr>
          <p:cNvSpPr txBox="1"/>
          <p:nvPr/>
        </p:nvSpPr>
        <p:spPr>
          <a:xfrm>
            <a:off x="6439711" y="5943920"/>
            <a:ext cx="4863829" cy="523220"/>
          </a:xfrm>
          <a:prstGeom prst="rect">
            <a:avLst/>
          </a:prstGeom>
          <a:noFill/>
        </p:spPr>
        <p:txBody>
          <a:bodyPr wrap="square" rtlCol="0">
            <a:spAutoFit/>
          </a:bodyPr>
          <a:lstStyle/>
          <a:p>
            <a:endParaRPr lang="en-US" sz="1400" i="1"/>
          </a:p>
          <a:p>
            <a:r>
              <a:rPr lang="en-US" sz="1400" i="1"/>
              <a:t>See </a:t>
            </a:r>
            <a:r>
              <a:rPr lang="en-US" sz="1400" i="1" dirty="0"/>
              <a:t>Part III for a discussion on overfit. </a:t>
            </a:r>
          </a:p>
        </p:txBody>
      </p:sp>
    </p:spTree>
    <p:extLst>
      <p:ext uri="{BB962C8B-B14F-4D97-AF65-F5344CB8AC3E}">
        <p14:creationId xmlns:p14="http://schemas.microsoft.com/office/powerpoint/2010/main" val="3864977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3" y="838200"/>
            <a:ext cx="9144000" cy="1263649"/>
          </a:xfrm>
        </p:spPr>
        <p:txBody>
          <a:bodyPr/>
          <a:lstStyle/>
          <a:p>
            <a:r>
              <a:rPr lang="en-US" dirty="0"/>
              <a:t>Week 4: Survival Analysis</a:t>
            </a:r>
            <a:br>
              <a:rPr lang="en-US" dirty="0"/>
            </a:br>
            <a:r>
              <a:rPr lang="en-US" sz="2000" dirty="0"/>
              <a:t>					- Kaplan Meier Curve</a:t>
            </a:r>
            <a:br>
              <a:rPr lang="en-US" sz="2000" dirty="0"/>
            </a:br>
            <a:r>
              <a:rPr lang="en-US" sz="2000" dirty="0"/>
              <a:t>					- Cox Proportional Hazards Model</a:t>
            </a:r>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15654" y="2425010"/>
            <a:ext cx="5070745" cy="1787067"/>
          </a:xfrm>
        </p:spPr>
        <p:txBody>
          <a:bodyPr>
            <a:noAutofit/>
          </a:bodyPr>
          <a:lstStyle/>
          <a:p>
            <a:pPr marL="0" marR="0" indent="0">
              <a:lnSpc>
                <a:spcPct val="115000"/>
              </a:lnSpc>
              <a:spcBef>
                <a:spcPts val="0"/>
              </a:spcBef>
              <a:spcAft>
                <a:spcPts val="0"/>
              </a:spcAft>
              <a:buNone/>
            </a:pPr>
            <a:r>
              <a:rPr lang="en-US" sz="2400" dirty="0">
                <a:latin typeface="Calibri" panose="020F0502020204030204" pitchFamily="34" charset="0"/>
                <a:ea typeface="Times New Roman" panose="02020603050405020304" pitchFamily="18" charset="0"/>
              </a:rPr>
              <a:t>Use Survival Analysis to approach</a:t>
            </a:r>
          </a:p>
          <a:p>
            <a:pPr lvl="1">
              <a:lnSpc>
                <a:spcPct val="115000"/>
              </a:lnSpc>
              <a:spcBef>
                <a:spcPts val="0"/>
              </a:spcBef>
              <a:buFontTx/>
              <a:buChar char="-"/>
            </a:pPr>
            <a:r>
              <a:rPr lang="en-US" sz="2200" dirty="0">
                <a:latin typeface="Calibri" panose="020F0502020204030204" pitchFamily="34" charset="0"/>
                <a:ea typeface="Times New Roman" panose="02020603050405020304" pitchFamily="18" charset="0"/>
              </a:rPr>
              <a:t>Mortgage default (which customers are more likely to fail to pay)</a:t>
            </a:r>
          </a:p>
          <a:p>
            <a:pPr lvl="1">
              <a:lnSpc>
                <a:spcPct val="115000"/>
              </a:lnSpc>
              <a:spcBef>
                <a:spcPts val="0"/>
              </a:spcBef>
              <a:buFontTx/>
              <a:buChar char="-"/>
            </a:pPr>
            <a:r>
              <a:rPr lang="en-US" sz="2200" dirty="0">
                <a:latin typeface="Calibri" panose="020F0502020204030204" pitchFamily="34" charset="0"/>
                <a:ea typeface="Times New Roman" panose="02020603050405020304" pitchFamily="18" charset="0"/>
              </a:rPr>
              <a:t>Prepayment (which customers are more likely to prepay their mortgage</a:t>
            </a: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sp>
        <p:nvSpPr>
          <p:cNvPr id="11" name="TextBox 10">
            <a:extLst>
              <a:ext uri="{FF2B5EF4-FFF2-40B4-BE49-F238E27FC236}">
                <a16:creationId xmlns:a16="http://schemas.microsoft.com/office/drawing/2014/main" id="{9AD3AF3F-DB8F-45B8-605A-D4D51123CDEB}"/>
              </a:ext>
            </a:extLst>
          </p:cNvPr>
          <p:cNvSpPr txBox="1"/>
          <p:nvPr/>
        </p:nvSpPr>
        <p:spPr>
          <a:xfrm>
            <a:off x="6271080" y="2669993"/>
            <a:ext cx="5194570" cy="2303451"/>
          </a:xfrm>
          <a:prstGeom prst="rect">
            <a:avLst/>
          </a:prstGeom>
          <a:noFill/>
        </p:spPr>
        <p:txBody>
          <a:bodyPr wrap="square" rtlCol="0">
            <a:spAutoFit/>
          </a:bodyPr>
          <a:lstStyle/>
          <a:p>
            <a:pPr marL="57150" indent="0">
              <a:lnSpc>
                <a:spcPct val="115000"/>
              </a:lnSpc>
              <a:spcBef>
                <a:spcPts val="0"/>
              </a:spcBef>
              <a:buNone/>
            </a:pPr>
            <a:r>
              <a:rPr lang="en-US" sz="1800" dirty="0">
                <a:effectLst/>
                <a:latin typeface="Calibri" panose="020F0502020204030204" pitchFamily="34" charset="0"/>
                <a:ea typeface="Times New Roman" panose="02020603050405020304" pitchFamily="18" charset="0"/>
              </a:rPr>
              <a:t>Prepayment:</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Involuntary prepayment</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A homeowner fails to make payment for 		consecutive 6 months.</a:t>
            </a:r>
            <a:endParaRPr lang="en-US" sz="1800" dirty="0">
              <a:effectLst/>
              <a:latin typeface="Calibri" panose="020F0502020204030204" pitchFamily="34" charset="0"/>
              <a:ea typeface="Times New Roman" panose="02020603050405020304" pitchFamily="18" charset="0"/>
            </a:endParaRP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Voluntary prepayment </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A homeowner sells his/her house.</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A homeowner refinances his/her house</a:t>
            </a:r>
          </a:p>
        </p:txBody>
      </p:sp>
      <p:sp>
        <p:nvSpPr>
          <p:cNvPr id="12" name="Arrow: Left 11">
            <a:extLst>
              <a:ext uri="{FF2B5EF4-FFF2-40B4-BE49-F238E27FC236}">
                <a16:creationId xmlns:a16="http://schemas.microsoft.com/office/drawing/2014/main" id="{EDCAEB6A-A832-FA1A-498B-57CDD491F37C}"/>
              </a:ext>
            </a:extLst>
          </p:cNvPr>
          <p:cNvSpPr/>
          <p:nvPr/>
        </p:nvSpPr>
        <p:spPr>
          <a:xfrm>
            <a:off x="5466122" y="3297495"/>
            <a:ext cx="1024615" cy="320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85D633BA-39F5-EDBB-E246-3AC9546FB3B1}"/>
              </a:ext>
            </a:extLst>
          </p:cNvPr>
          <p:cNvSpPr/>
          <p:nvPr/>
        </p:nvSpPr>
        <p:spPr>
          <a:xfrm>
            <a:off x="5466121" y="4375137"/>
            <a:ext cx="1024615" cy="3202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244581-B1C9-B10D-7929-DA3BEA4D6B04}"/>
              </a:ext>
            </a:extLst>
          </p:cNvPr>
          <p:cNvSpPr txBox="1"/>
          <p:nvPr/>
        </p:nvSpPr>
        <p:spPr>
          <a:xfrm>
            <a:off x="424132" y="5203034"/>
            <a:ext cx="11343736" cy="830997"/>
          </a:xfrm>
          <a:prstGeom prst="rect">
            <a:avLst/>
          </a:prstGeom>
          <a:noFill/>
        </p:spPr>
        <p:txBody>
          <a:bodyPr wrap="square" rtlCol="0">
            <a:spAutoFit/>
          </a:bodyPr>
          <a:lstStyle/>
          <a:p>
            <a:pPr marL="285750" indent="-285750">
              <a:buFontTx/>
              <a:buChar char="-"/>
            </a:pPr>
            <a:r>
              <a:rPr lang="en-US" sz="1600" i="1" dirty="0"/>
              <a:t>Survival analysis not only gives the probability estimate of the event of interest along different periods in time, e.g., by month. </a:t>
            </a:r>
          </a:p>
          <a:p>
            <a:pPr marL="285750" indent="-285750">
              <a:buFontTx/>
              <a:buChar char="-"/>
            </a:pPr>
            <a:r>
              <a:rPr lang="en-US" sz="1600" i="1" dirty="0"/>
              <a:t>It can be applied to any time-of-life analysis such as attrition analysis, time-to-failure modeling, etc. </a:t>
            </a:r>
          </a:p>
        </p:txBody>
      </p:sp>
      <p:pic>
        <p:nvPicPr>
          <p:cNvPr id="7" name="Audio 6">
            <a:hlinkClick r:id="" action="ppaction://media"/>
            <a:extLst>
              <a:ext uri="{FF2B5EF4-FFF2-40B4-BE49-F238E27FC236}">
                <a16:creationId xmlns:a16="http://schemas.microsoft.com/office/drawing/2014/main" id="{DC394A7B-C4D8-EEC1-D642-1C1EBCE807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42719495"/>
      </p:ext>
    </p:extLst>
  </p:cSld>
  <p:clrMapOvr>
    <a:masterClrMapping/>
  </p:clrMapOvr>
  <mc:AlternateContent xmlns:mc="http://schemas.openxmlformats.org/markup-compatibility/2006" xmlns:p14="http://schemas.microsoft.com/office/powerpoint/2010/main">
    <mc:Choice Requires="p14">
      <p:transition spd="slow" p14:dur="2000" advTm="73850"/>
    </mc:Choice>
    <mc:Fallback xmlns="">
      <p:transition spd="slow" advTm="73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672710" y="588033"/>
            <a:ext cx="10136187" cy="1263649"/>
          </a:xfrm>
        </p:spPr>
        <p:txBody>
          <a:bodyPr/>
          <a:lstStyle/>
          <a:p>
            <a:r>
              <a:rPr lang="en-US" sz="3200" dirty="0"/>
              <a:t>III. The problem of overfitting</a:t>
            </a:r>
            <a:br>
              <a:rPr lang="en-US" sz="2400" dirty="0"/>
            </a:br>
            <a:r>
              <a:rPr lang="en-US" sz="2000" dirty="0"/>
              <a:t>Let’s start with a not-so-good analogy :</a:t>
            </a:r>
            <a:br>
              <a:rPr lang="en-US" sz="2000" dirty="0"/>
            </a:br>
            <a:r>
              <a:rPr lang="en-US" sz="2000" dirty="0"/>
              <a:t>What are the typical physical traits of East Asians and Southeast Asians?</a:t>
            </a:r>
          </a:p>
        </p:txBody>
      </p:sp>
      <p:sp>
        <p:nvSpPr>
          <p:cNvPr id="5" name="Content Placeholder 4">
            <a:extLst>
              <a:ext uri="{FF2B5EF4-FFF2-40B4-BE49-F238E27FC236}">
                <a16:creationId xmlns:a16="http://schemas.microsoft.com/office/drawing/2014/main" id="{99D49D75-2F2F-6ABA-271D-1D9E582A7401}"/>
              </a:ext>
            </a:extLst>
          </p:cNvPr>
          <p:cNvSpPr>
            <a:spLocks noGrp="1"/>
          </p:cNvSpPr>
          <p:nvPr>
            <p:ph idx="1"/>
          </p:nvPr>
        </p:nvSpPr>
        <p:spPr>
          <a:xfrm>
            <a:off x="354660" y="4147868"/>
            <a:ext cx="3603087" cy="2387958"/>
          </a:xfrm>
        </p:spPr>
        <p:txBody>
          <a:bodyPr>
            <a:normAutofit fontScale="85000" lnSpcReduction="20000"/>
          </a:bodyPr>
          <a:lstStyle/>
          <a:p>
            <a:pPr marL="0" indent="0">
              <a:buNone/>
            </a:pPr>
            <a:r>
              <a:rPr lang="en-US" sz="1700" dirty="0">
                <a:solidFill>
                  <a:schemeClr val="tx2"/>
                </a:solidFill>
              </a:rPr>
              <a:t>black hair, black eyes </a:t>
            </a:r>
          </a:p>
          <a:p>
            <a:pPr marL="0" indent="0">
              <a:buNone/>
            </a:pPr>
            <a:endParaRPr lang="en-US" sz="1700" dirty="0">
              <a:solidFill>
                <a:schemeClr val="tx2"/>
              </a:solidFill>
            </a:endParaRPr>
          </a:p>
          <a:p>
            <a:pPr marL="0" indent="0">
              <a:buNone/>
            </a:pPr>
            <a:r>
              <a:rPr lang="en-US" sz="1700" u="sng" dirty="0">
                <a:solidFill>
                  <a:schemeClr val="tx2"/>
                </a:solidFill>
              </a:rPr>
              <a:t>Problem</a:t>
            </a:r>
            <a:r>
              <a:rPr lang="en-US" sz="1700" dirty="0">
                <a:solidFill>
                  <a:schemeClr val="tx2"/>
                </a:solidFill>
              </a:rPr>
              <a:t>: correct description, but too general and hence useless.  It describes many people of different races, including many non-Asians. </a:t>
            </a:r>
          </a:p>
          <a:p>
            <a:pPr marL="0" indent="0">
              <a:buNone/>
            </a:pPr>
            <a:r>
              <a:rPr lang="en-US" sz="1700" dirty="0">
                <a:solidFill>
                  <a:schemeClr val="tx2"/>
                </a:solidFill>
              </a:rPr>
              <a:t>In the US, if you apply this description, most people selected will be non-East-Asian, given that the latter is a small portion in population.</a:t>
            </a:r>
          </a:p>
        </p:txBody>
      </p:sp>
      <p:sp>
        <p:nvSpPr>
          <p:cNvPr id="3" name="Content Placeholder 4">
            <a:extLst>
              <a:ext uri="{FF2B5EF4-FFF2-40B4-BE49-F238E27FC236}">
                <a16:creationId xmlns:a16="http://schemas.microsoft.com/office/drawing/2014/main" id="{54B58E54-0C87-B3E4-D277-298031D43F7D}"/>
              </a:ext>
            </a:extLst>
          </p:cNvPr>
          <p:cNvSpPr txBox="1">
            <a:spLocks/>
          </p:cNvSpPr>
          <p:nvPr/>
        </p:nvSpPr>
        <p:spPr>
          <a:xfrm>
            <a:off x="4134816" y="4147868"/>
            <a:ext cx="3674853" cy="26184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400" dirty="0">
                <a:solidFill>
                  <a:schemeClr val="accent1"/>
                </a:solidFill>
              </a:rPr>
              <a:t>Black hair, black eyes, light brown and smooth skin, less body hair, thin lips, height between 5.5 feet and 5.9 feet, speak softly,......</a:t>
            </a:r>
          </a:p>
          <a:p>
            <a:pPr marL="0" indent="0">
              <a:buFont typeface="Wingdings 3" charset="2"/>
              <a:buNone/>
            </a:pPr>
            <a:endParaRPr lang="en-US" sz="1400" dirty="0">
              <a:solidFill>
                <a:schemeClr val="accent1"/>
              </a:solidFill>
            </a:endParaRPr>
          </a:p>
          <a:p>
            <a:pPr marL="0" indent="0">
              <a:buFont typeface="Wingdings 3" charset="2"/>
              <a:buNone/>
            </a:pPr>
            <a:r>
              <a:rPr lang="en-US" sz="1400" u="sng" dirty="0">
                <a:solidFill>
                  <a:schemeClr val="accent1"/>
                </a:solidFill>
              </a:rPr>
              <a:t>Problem</a:t>
            </a:r>
            <a:r>
              <a:rPr lang="en-US" sz="1400" dirty="0">
                <a:solidFill>
                  <a:schemeClr val="accent1"/>
                </a:solidFill>
              </a:rPr>
              <a:t>: too specific and too detailed.  The description loses generality that it only describes a small portion of Asian. </a:t>
            </a:r>
            <a:endParaRPr lang="en-US" sz="1400" dirty="0"/>
          </a:p>
        </p:txBody>
      </p:sp>
      <p:sp>
        <p:nvSpPr>
          <p:cNvPr id="4" name="Content Placeholder 4">
            <a:extLst>
              <a:ext uri="{FF2B5EF4-FFF2-40B4-BE49-F238E27FC236}">
                <a16:creationId xmlns:a16="http://schemas.microsoft.com/office/drawing/2014/main" id="{F3ED701E-3ED7-ACE0-01E6-61A86FB1C70C}"/>
              </a:ext>
            </a:extLst>
          </p:cNvPr>
          <p:cNvSpPr txBox="1">
            <a:spLocks/>
          </p:cNvSpPr>
          <p:nvPr/>
        </p:nvSpPr>
        <p:spPr>
          <a:xfrm>
            <a:off x="8163807" y="4147868"/>
            <a:ext cx="3870042" cy="282227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500" dirty="0">
                <a:solidFill>
                  <a:schemeClr val="accent5">
                    <a:lumMod val="50000"/>
                  </a:schemeClr>
                </a:solidFill>
              </a:rPr>
              <a:t>Black hair, black eyes, light brown and smooth skin, less body hair</a:t>
            </a:r>
            <a:endParaRPr lang="en-US" sz="1500" dirty="0"/>
          </a:p>
          <a:p>
            <a:pPr marL="0" indent="0">
              <a:buFont typeface="Wingdings 3" charset="2"/>
              <a:buNone/>
            </a:pPr>
            <a:endParaRPr lang="en-US" sz="1500" dirty="0"/>
          </a:p>
          <a:p>
            <a:pPr marL="0" indent="0">
              <a:buNone/>
            </a:pPr>
            <a:r>
              <a:rPr lang="en-US" sz="1500" dirty="0"/>
              <a:t>A model cannot escape errors.  </a:t>
            </a:r>
          </a:p>
          <a:p>
            <a:pPr>
              <a:buFontTx/>
              <a:buChar char="-"/>
            </a:pPr>
            <a:r>
              <a:rPr lang="en-US" sz="1500" dirty="0"/>
              <a:t>Some non-Asians will be included (false positive)</a:t>
            </a:r>
          </a:p>
          <a:p>
            <a:pPr>
              <a:buFontTx/>
              <a:buChar char="-"/>
            </a:pPr>
            <a:r>
              <a:rPr lang="en-US" sz="1500" dirty="0"/>
              <a:t>Some Asians will be excluded (false negative)</a:t>
            </a:r>
          </a:p>
          <a:p>
            <a:pPr marL="0" indent="0">
              <a:buNone/>
            </a:pPr>
            <a:r>
              <a:rPr lang="en-US" sz="1500" dirty="0"/>
              <a:t>We want to reduce or minimize the errors. The description tries to cover as many East Asian as possible while excluding as many non-Asians as possible at the same time.</a:t>
            </a:r>
            <a:endParaRPr lang="en-US" sz="1400" dirty="0"/>
          </a:p>
          <a:p>
            <a:pPr marL="0" indent="0">
              <a:buFont typeface="Wingdings 3" charset="2"/>
              <a:buNone/>
            </a:pPr>
            <a:endParaRPr lang="en-US" dirty="0"/>
          </a:p>
        </p:txBody>
      </p:sp>
      <p:pic>
        <p:nvPicPr>
          <p:cNvPr id="7" name="Picture 6">
            <a:extLst>
              <a:ext uri="{FF2B5EF4-FFF2-40B4-BE49-F238E27FC236}">
                <a16:creationId xmlns:a16="http://schemas.microsoft.com/office/drawing/2014/main" id="{6B6CED6F-62CA-B49A-8017-EB0906E89396}"/>
              </a:ext>
            </a:extLst>
          </p:cNvPr>
          <p:cNvPicPr>
            <a:picLocks noChangeAspect="1"/>
          </p:cNvPicPr>
          <p:nvPr/>
        </p:nvPicPr>
        <p:blipFill>
          <a:blip r:embed="rId4"/>
          <a:stretch>
            <a:fillRect/>
          </a:stretch>
        </p:blipFill>
        <p:spPr>
          <a:xfrm>
            <a:off x="1184733" y="2357131"/>
            <a:ext cx="1819529" cy="1542009"/>
          </a:xfrm>
          <a:prstGeom prst="rect">
            <a:avLst/>
          </a:prstGeom>
        </p:spPr>
      </p:pic>
      <p:pic>
        <p:nvPicPr>
          <p:cNvPr id="9" name="Picture 8">
            <a:extLst>
              <a:ext uri="{FF2B5EF4-FFF2-40B4-BE49-F238E27FC236}">
                <a16:creationId xmlns:a16="http://schemas.microsoft.com/office/drawing/2014/main" id="{B45F746C-9B2F-8ECF-EF7D-79DCEDFFC4B0}"/>
              </a:ext>
            </a:extLst>
          </p:cNvPr>
          <p:cNvPicPr>
            <a:picLocks noChangeAspect="1"/>
          </p:cNvPicPr>
          <p:nvPr/>
        </p:nvPicPr>
        <p:blipFill>
          <a:blip r:embed="rId5"/>
          <a:stretch>
            <a:fillRect/>
          </a:stretch>
        </p:blipFill>
        <p:spPr>
          <a:xfrm>
            <a:off x="4913487" y="2357130"/>
            <a:ext cx="1743318" cy="1542009"/>
          </a:xfrm>
          <a:prstGeom prst="rect">
            <a:avLst/>
          </a:prstGeom>
        </p:spPr>
      </p:pic>
      <p:pic>
        <p:nvPicPr>
          <p:cNvPr id="11" name="Picture 10">
            <a:extLst>
              <a:ext uri="{FF2B5EF4-FFF2-40B4-BE49-F238E27FC236}">
                <a16:creationId xmlns:a16="http://schemas.microsoft.com/office/drawing/2014/main" id="{7CFB3E25-CECE-A929-CF20-18410CCB426A}"/>
              </a:ext>
            </a:extLst>
          </p:cNvPr>
          <p:cNvPicPr>
            <a:picLocks noChangeAspect="1"/>
          </p:cNvPicPr>
          <p:nvPr/>
        </p:nvPicPr>
        <p:blipFill>
          <a:blip r:embed="rId6"/>
          <a:stretch>
            <a:fillRect/>
          </a:stretch>
        </p:blipFill>
        <p:spPr>
          <a:xfrm>
            <a:off x="8866288" y="2357130"/>
            <a:ext cx="1705213" cy="1542009"/>
          </a:xfrm>
          <a:prstGeom prst="rect">
            <a:avLst/>
          </a:prstGeom>
        </p:spPr>
      </p:pic>
      <p:sp>
        <p:nvSpPr>
          <p:cNvPr id="12" name="TextBox 11">
            <a:extLst>
              <a:ext uri="{FF2B5EF4-FFF2-40B4-BE49-F238E27FC236}">
                <a16:creationId xmlns:a16="http://schemas.microsoft.com/office/drawing/2014/main" id="{680CEBDC-EC4A-EF3A-3DA1-C8F7E070CC60}"/>
              </a:ext>
            </a:extLst>
          </p:cNvPr>
          <p:cNvSpPr txBox="1"/>
          <p:nvPr/>
        </p:nvSpPr>
        <p:spPr>
          <a:xfrm>
            <a:off x="560717" y="0"/>
            <a:ext cx="8305571" cy="461665"/>
          </a:xfrm>
          <a:prstGeom prst="rect">
            <a:avLst/>
          </a:prstGeom>
          <a:noFill/>
        </p:spPr>
        <p:txBody>
          <a:bodyPr wrap="square" rtlCol="0">
            <a:spAutoFit/>
          </a:bodyPr>
          <a:lstStyle/>
          <a:p>
            <a:r>
              <a:rPr lang="en-US" sz="2400" b="1" dirty="0">
                <a:solidFill>
                  <a:srgbClr val="FF0000"/>
                </a:solidFill>
              </a:rPr>
              <a:t>This question appears in every DS interview. </a:t>
            </a:r>
          </a:p>
        </p:txBody>
      </p:sp>
      <p:pic>
        <p:nvPicPr>
          <p:cNvPr id="14" name="Audio 13">
            <a:hlinkClick r:id="" action="ppaction://media"/>
            <a:extLst>
              <a:ext uri="{FF2B5EF4-FFF2-40B4-BE49-F238E27FC236}">
                <a16:creationId xmlns:a16="http://schemas.microsoft.com/office/drawing/2014/main" id="{4EB13869-673F-8DAD-0FC3-B2247EE778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5670365"/>
      </p:ext>
    </p:extLst>
  </p:cSld>
  <p:clrMapOvr>
    <a:masterClrMapping/>
  </p:clrMapOvr>
  <mc:AlternateContent xmlns:mc="http://schemas.openxmlformats.org/markup-compatibility/2006" xmlns:p14="http://schemas.microsoft.com/office/powerpoint/2010/main">
    <mc:Choice Requires="p14">
      <p:transition spd="slow" p14:dur="2000" advTm="116"/>
    </mc:Choice>
    <mc:Fallback xmlns="">
      <p:transition spd="slow" advTm="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2" y="827958"/>
            <a:ext cx="10938445" cy="1263649"/>
          </a:xfrm>
        </p:spPr>
        <p:txBody>
          <a:bodyPr/>
          <a:lstStyle/>
          <a:p>
            <a:r>
              <a:rPr lang="en-US" sz="2800" dirty="0"/>
              <a:t>Diagnosis of overfitting</a:t>
            </a:r>
            <a:endParaRPr lang="en-US" sz="2800" b="1" dirty="0">
              <a:solidFill>
                <a:srgbClr val="FF0000"/>
              </a:solidFill>
            </a:endParaRPr>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569343" y="1974252"/>
            <a:ext cx="5762446" cy="1454747"/>
          </a:xfrm>
        </p:spPr>
        <p:txBody>
          <a:bodyPr>
            <a:noAutofit/>
          </a:bodyPr>
          <a:lstStyle/>
          <a:p>
            <a:pPr marL="0" marR="0" indent="0">
              <a:lnSpc>
                <a:spcPct val="115000"/>
              </a:lnSpc>
              <a:spcBef>
                <a:spcPts val="0"/>
              </a:spcBef>
              <a:spcAft>
                <a:spcPts val="0"/>
              </a:spcAft>
              <a:buNone/>
            </a:pPr>
            <a:endParaRPr lang="en-US" sz="1600" dirty="0"/>
          </a:p>
          <a:p>
            <a:pPr marL="0" marR="0" indent="0">
              <a:lnSpc>
                <a:spcPct val="115000"/>
              </a:lnSpc>
              <a:spcBef>
                <a:spcPts val="0"/>
              </a:spcBef>
              <a:spcAft>
                <a:spcPts val="0"/>
              </a:spcAft>
              <a:buNone/>
            </a:pPr>
            <a:r>
              <a:rPr lang="en-US" sz="1600" u="sng" dirty="0"/>
              <a:t>Cause</a:t>
            </a:r>
            <a:r>
              <a:rPr lang="en-US" sz="1600" dirty="0"/>
              <a:t>: </a:t>
            </a:r>
          </a:p>
          <a:p>
            <a:pPr marL="0" marR="0" indent="0">
              <a:lnSpc>
                <a:spcPct val="115000"/>
              </a:lnSpc>
              <a:spcBef>
                <a:spcPts val="0"/>
              </a:spcBef>
              <a:spcAft>
                <a:spcPts val="0"/>
              </a:spcAft>
              <a:buNone/>
            </a:pPr>
            <a:r>
              <a:rPr lang="en-US" sz="1600" dirty="0"/>
              <a:t>Modelers often have the tendency of maximizing the use of data in order to build the best model.  This could easily cause overfitting.  </a:t>
            </a:r>
          </a:p>
          <a:p>
            <a:pPr marL="0" marR="0" indent="0">
              <a:lnSpc>
                <a:spcPct val="115000"/>
              </a:lnSpc>
              <a:spcBef>
                <a:spcPts val="0"/>
              </a:spcBef>
              <a:spcAft>
                <a:spcPts val="0"/>
              </a:spcAft>
              <a:buNone/>
            </a:pPr>
            <a:endParaRPr lang="en-US" sz="1600" dirty="0"/>
          </a:p>
          <a:p>
            <a:pPr marL="0" indent="0">
              <a:lnSpc>
                <a:spcPct val="115000"/>
              </a:lnSpc>
              <a:spcBef>
                <a:spcPts val="0"/>
              </a:spcBef>
              <a:buNone/>
            </a:pPr>
            <a:r>
              <a:rPr lang="en-US" sz="1600" dirty="0"/>
              <a:t>Overfitting: The model describes the sample too well that it loses generality in prediction.</a:t>
            </a:r>
          </a:p>
          <a:p>
            <a:pPr marL="0" marR="0" indent="0">
              <a:lnSpc>
                <a:spcPct val="115000"/>
              </a:lnSpc>
              <a:spcBef>
                <a:spcPts val="0"/>
              </a:spcBef>
              <a:spcAft>
                <a:spcPts val="0"/>
              </a:spcAft>
              <a:buNone/>
            </a:pPr>
            <a:endParaRPr lang="en-US" sz="1600" dirty="0"/>
          </a:p>
          <a:p>
            <a:pPr marL="0" marR="0" indent="0">
              <a:lnSpc>
                <a:spcPct val="115000"/>
              </a:lnSpc>
              <a:spcBef>
                <a:spcPts val="0"/>
              </a:spcBef>
              <a:spcAft>
                <a:spcPts val="0"/>
              </a:spcAft>
              <a:buNone/>
            </a:pPr>
            <a:endParaRPr lang="en-US" sz="1600" dirty="0"/>
          </a:p>
        </p:txBody>
      </p:sp>
      <p:sp>
        <p:nvSpPr>
          <p:cNvPr id="9" name="TextBox 8">
            <a:extLst>
              <a:ext uri="{FF2B5EF4-FFF2-40B4-BE49-F238E27FC236}">
                <a16:creationId xmlns:a16="http://schemas.microsoft.com/office/drawing/2014/main" id="{F5CA75CB-13B0-7E9D-AFFF-691D388C121D}"/>
              </a:ext>
            </a:extLst>
          </p:cNvPr>
          <p:cNvSpPr txBox="1"/>
          <p:nvPr/>
        </p:nvSpPr>
        <p:spPr>
          <a:xfrm>
            <a:off x="6820920" y="2273404"/>
            <a:ext cx="4537494" cy="2492990"/>
          </a:xfrm>
          <a:prstGeom prst="rect">
            <a:avLst/>
          </a:prstGeom>
          <a:noFill/>
        </p:spPr>
        <p:txBody>
          <a:bodyPr wrap="square" rtlCol="0">
            <a:spAutoFit/>
          </a:bodyPr>
          <a:lstStyle/>
          <a:p>
            <a:r>
              <a:rPr lang="en-US" sz="1600" u="sng" dirty="0">
                <a:solidFill>
                  <a:schemeClr val="tx1">
                    <a:lumMod val="75000"/>
                    <a:lumOff val="25000"/>
                  </a:schemeClr>
                </a:solidFill>
              </a:rPr>
              <a:t>Symptom of overfitting</a:t>
            </a:r>
            <a:r>
              <a:rPr lang="en-US" sz="1600" dirty="0">
                <a:solidFill>
                  <a:schemeClr val="tx1">
                    <a:lumMod val="75000"/>
                    <a:lumOff val="25000"/>
                  </a:schemeClr>
                </a:solidFill>
              </a:rPr>
              <a:t>:</a:t>
            </a:r>
          </a:p>
          <a:p>
            <a:r>
              <a:rPr lang="en-US" sz="1600" dirty="0">
                <a:solidFill>
                  <a:schemeClr val="tx1">
                    <a:lumMod val="75000"/>
                    <a:lumOff val="25000"/>
                  </a:schemeClr>
                </a:solidFill>
              </a:rPr>
              <a:t>The accuracy rate drops considerably</a:t>
            </a:r>
          </a:p>
          <a:p>
            <a:pPr lvl="1"/>
            <a:r>
              <a:rPr lang="en-US" sz="1400" dirty="0">
                <a:solidFill>
                  <a:schemeClr val="tx1">
                    <a:lumMod val="75000"/>
                    <a:lumOff val="25000"/>
                  </a:schemeClr>
                </a:solidFill>
              </a:rPr>
              <a:t> Modeling sample: 96%</a:t>
            </a:r>
          </a:p>
          <a:p>
            <a:pPr lvl="1"/>
            <a:r>
              <a:rPr lang="en-US" sz="1400" dirty="0">
                <a:solidFill>
                  <a:schemeClr val="tx1">
                    <a:lumMod val="75000"/>
                    <a:lumOff val="25000"/>
                  </a:schemeClr>
                </a:solidFill>
              </a:rPr>
              <a:t>Validation sample: 75%</a:t>
            </a:r>
          </a:p>
          <a:p>
            <a:endParaRPr lang="en-US" sz="1600" dirty="0">
              <a:solidFill>
                <a:schemeClr val="tx1">
                  <a:lumMod val="75000"/>
                  <a:lumOff val="25000"/>
                </a:schemeClr>
              </a:solidFill>
            </a:endParaRPr>
          </a:p>
          <a:p>
            <a:r>
              <a:rPr lang="en-US" sz="1600" u="sng" dirty="0">
                <a:solidFill>
                  <a:schemeClr val="tx1">
                    <a:lumMod val="75000"/>
                    <a:lumOff val="25000"/>
                  </a:schemeClr>
                </a:solidFill>
              </a:rPr>
              <a:t>Remedy for overfitting</a:t>
            </a:r>
            <a:r>
              <a:rPr lang="en-US" sz="1600" dirty="0">
                <a:solidFill>
                  <a:schemeClr val="tx1">
                    <a:lumMod val="75000"/>
                    <a:lumOff val="25000"/>
                  </a:schemeClr>
                </a:solidFill>
              </a:rPr>
              <a:t>: </a:t>
            </a:r>
          </a:p>
          <a:p>
            <a:r>
              <a:rPr lang="en-US" sz="1600" dirty="0">
                <a:solidFill>
                  <a:schemeClr val="tx1">
                    <a:lumMod val="75000"/>
                    <a:lumOff val="25000"/>
                  </a:schemeClr>
                </a:solidFill>
              </a:rPr>
              <a:t>Consistent performance from modeling sample to validation sample is an effectively way to reduce overfitting.</a:t>
            </a:r>
          </a:p>
          <a:p>
            <a:pPr marL="342900" indent="-342900">
              <a:buFontTx/>
              <a:buChar char="-"/>
            </a:pPr>
            <a:endParaRPr lang="en-US" sz="1200" dirty="0">
              <a:solidFill>
                <a:schemeClr val="tx1">
                  <a:lumMod val="75000"/>
                  <a:lumOff val="25000"/>
                </a:schemeClr>
              </a:solidFill>
            </a:endParaRPr>
          </a:p>
        </p:txBody>
      </p:sp>
      <p:pic>
        <p:nvPicPr>
          <p:cNvPr id="5" name="Picture 4">
            <a:extLst>
              <a:ext uri="{FF2B5EF4-FFF2-40B4-BE49-F238E27FC236}">
                <a16:creationId xmlns:a16="http://schemas.microsoft.com/office/drawing/2014/main" id="{EF0DCDFF-A340-884D-D250-5C31A01BF71A}"/>
              </a:ext>
            </a:extLst>
          </p:cNvPr>
          <p:cNvPicPr>
            <a:picLocks noChangeAspect="1"/>
          </p:cNvPicPr>
          <p:nvPr/>
        </p:nvPicPr>
        <p:blipFill>
          <a:blip r:embed="rId4"/>
          <a:stretch>
            <a:fillRect/>
          </a:stretch>
        </p:blipFill>
        <p:spPr>
          <a:xfrm>
            <a:off x="640273" y="4380052"/>
            <a:ext cx="2832325" cy="293389"/>
          </a:xfrm>
          <a:prstGeom prst="rect">
            <a:avLst/>
          </a:prstGeom>
        </p:spPr>
      </p:pic>
      <p:graphicFrame>
        <p:nvGraphicFramePr>
          <p:cNvPr id="6" name="Diagram 5">
            <a:extLst>
              <a:ext uri="{FF2B5EF4-FFF2-40B4-BE49-F238E27FC236}">
                <a16:creationId xmlns:a16="http://schemas.microsoft.com/office/drawing/2014/main" id="{496068A6-A92E-0CB3-27B8-9E4BA1BAE5D4}"/>
              </a:ext>
            </a:extLst>
          </p:cNvPr>
          <p:cNvGraphicFramePr/>
          <p:nvPr>
            <p:extLst>
              <p:ext uri="{D42A27DB-BD31-4B8C-83A1-F6EECF244321}">
                <p14:modId xmlns:p14="http://schemas.microsoft.com/office/powerpoint/2010/main" val="1105580189"/>
              </p:ext>
            </p:extLst>
          </p:nvPr>
        </p:nvGraphicFramePr>
        <p:xfrm>
          <a:off x="6820920" y="4732213"/>
          <a:ext cx="4730807" cy="21257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Speech Bubble: Rectangle 6">
            <a:extLst>
              <a:ext uri="{FF2B5EF4-FFF2-40B4-BE49-F238E27FC236}">
                <a16:creationId xmlns:a16="http://schemas.microsoft.com/office/drawing/2014/main" id="{EE2A44D2-5C90-AA5F-8C1E-5ACE7E703C81}"/>
              </a:ext>
            </a:extLst>
          </p:cNvPr>
          <p:cNvSpPr/>
          <p:nvPr/>
        </p:nvSpPr>
        <p:spPr>
          <a:xfrm>
            <a:off x="3851839" y="4358660"/>
            <a:ext cx="2052299" cy="748178"/>
          </a:xfrm>
          <a:prstGeom prst="wedgeRectCallout">
            <a:avLst>
              <a:gd name="adj1" fmla="val -69732"/>
              <a:gd name="adj2" fmla="val -26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When a model over-explains the noise, it causes overfitting.</a:t>
            </a:r>
          </a:p>
        </p:txBody>
      </p:sp>
      <p:sp>
        <p:nvSpPr>
          <p:cNvPr id="11" name="TextBox 10">
            <a:extLst>
              <a:ext uri="{FF2B5EF4-FFF2-40B4-BE49-F238E27FC236}">
                <a16:creationId xmlns:a16="http://schemas.microsoft.com/office/drawing/2014/main" id="{7980CD2B-2B28-8B93-EC4D-9B207C4D1C40}"/>
              </a:ext>
            </a:extLst>
          </p:cNvPr>
          <p:cNvSpPr txBox="1"/>
          <p:nvPr/>
        </p:nvSpPr>
        <p:spPr>
          <a:xfrm>
            <a:off x="569343" y="5248276"/>
            <a:ext cx="5526658" cy="1323439"/>
          </a:xfrm>
          <a:prstGeom prst="rect">
            <a:avLst/>
          </a:prstGeom>
          <a:noFill/>
        </p:spPr>
        <p:txBody>
          <a:bodyPr wrap="square" rtlCol="0">
            <a:spAutoFit/>
          </a:bodyPr>
          <a:lstStyle/>
          <a:p>
            <a:r>
              <a:rPr lang="en-US" sz="1600" dirty="0">
                <a:solidFill>
                  <a:schemeClr val="tx1">
                    <a:lumMod val="75000"/>
                    <a:lumOff val="25000"/>
                  </a:schemeClr>
                </a:solidFill>
              </a:rPr>
              <a:t>Overfitting is often associated with:</a:t>
            </a:r>
          </a:p>
          <a:p>
            <a:pPr marL="342900" indent="-342900">
              <a:buFontTx/>
              <a:buChar char="-"/>
            </a:pPr>
            <a:r>
              <a:rPr lang="en-US" sz="1600" dirty="0">
                <a:solidFill>
                  <a:schemeClr val="tx1">
                    <a:lumMod val="75000"/>
                    <a:lumOff val="25000"/>
                  </a:schemeClr>
                </a:solidFill>
              </a:rPr>
              <a:t>Too many variables in the model.</a:t>
            </a:r>
          </a:p>
          <a:p>
            <a:pPr marL="342900" indent="-342900">
              <a:buFontTx/>
              <a:buChar char="-"/>
            </a:pPr>
            <a:r>
              <a:rPr lang="en-US" sz="1600" dirty="0">
                <a:solidFill>
                  <a:schemeClr val="tx1">
                    <a:lumMod val="75000"/>
                    <a:lumOff val="25000"/>
                  </a:schemeClr>
                </a:solidFill>
              </a:rPr>
              <a:t>Variables too similar in nature (multicollinearity).</a:t>
            </a:r>
          </a:p>
          <a:p>
            <a:pPr marL="342900" indent="-342900">
              <a:buFontTx/>
              <a:buChar char="-"/>
            </a:pPr>
            <a:r>
              <a:rPr lang="en-US" sz="1600" dirty="0">
                <a:solidFill>
                  <a:schemeClr val="tx1">
                    <a:lumMod val="75000"/>
                    <a:lumOff val="25000"/>
                  </a:schemeClr>
                </a:solidFill>
              </a:rPr>
              <a:t>Sample too small.</a:t>
            </a:r>
          </a:p>
          <a:p>
            <a:pPr marL="342900" indent="-342900">
              <a:buFontTx/>
              <a:buChar char="-"/>
            </a:pPr>
            <a:r>
              <a:rPr lang="en-US" sz="1600" dirty="0">
                <a:solidFill>
                  <a:schemeClr val="tx1">
                    <a:lumMod val="75000"/>
                    <a:lumOff val="25000"/>
                  </a:schemeClr>
                </a:solidFill>
              </a:rPr>
              <a:t>Algorithm too complex and convoluted.</a:t>
            </a:r>
            <a:endParaRPr lang="en-US" sz="1600" dirty="0"/>
          </a:p>
        </p:txBody>
      </p:sp>
      <p:pic>
        <p:nvPicPr>
          <p:cNvPr id="8" name="Audio 7">
            <a:hlinkClick r:id="" action="ppaction://media"/>
            <a:extLst>
              <a:ext uri="{FF2B5EF4-FFF2-40B4-BE49-F238E27FC236}">
                <a16:creationId xmlns:a16="http://schemas.microsoft.com/office/drawing/2014/main" id="{E30C0CCA-5CCA-A720-64FA-EEC20276EBB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233058"/>
      </p:ext>
    </p:extLst>
  </p:cSld>
  <p:clrMapOvr>
    <a:masterClrMapping/>
  </p:clrMapOvr>
  <mc:AlternateContent xmlns:mc="http://schemas.openxmlformats.org/markup-compatibility/2006" xmlns:p14="http://schemas.microsoft.com/office/powerpoint/2010/main">
    <mc:Choice Requires="p14">
      <p:transition spd="slow" p14:dur="2000" advTm="209"/>
    </mc:Choice>
    <mc:Fallback xmlns="">
      <p:transition spd="slow" advTm="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3" y="838200"/>
            <a:ext cx="9144000" cy="1263649"/>
          </a:xfrm>
        </p:spPr>
        <p:txBody>
          <a:bodyPr/>
          <a:lstStyle/>
          <a:p>
            <a:r>
              <a:rPr lang="en-US" dirty="0"/>
              <a:t>III. </a:t>
            </a:r>
            <a:r>
              <a:rPr lang="en-US" sz="3600" dirty="0"/>
              <a:t>Experimental design for building a predictive model</a:t>
            </a:r>
            <a:br>
              <a:rPr lang="en-US" sz="3600" dirty="0"/>
            </a:br>
            <a:endParaRPr lang="en-US" dirty="0"/>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73987" y="2152635"/>
            <a:ext cx="11189478" cy="4355169"/>
          </a:xfrm>
        </p:spPr>
        <p:txBody>
          <a:bodyPr>
            <a:noAutofit/>
          </a:bodyPr>
          <a:lstStyle/>
          <a:p>
            <a:pPr marL="0" marR="0" indent="0">
              <a:lnSpc>
                <a:spcPct val="115000"/>
              </a:lnSpc>
              <a:spcBef>
                <a:spcPts val="0"/>
              </a:spcBef>
              <a:spcAft>
                <a:spcPts val="0"/>
              </a:spcAft>
              <a:buNone/>
            </a:pPr>
            <a:endParaRPr lang="en-US" sz="800" dirty="0"/>
          </a:p>
          <a:p>
            <a:pPr marL="0" marR="0" indent="0">
              <a:lnSpc>
                <a:spcPct val="115000"/>
              </a:lnSpc>
              <a:spcBef>
                <a:spcPts val="0"/>
              </a:spcBef>
              <a:spcAft>
                <a:spcPts val="0"/>
              </a:spcAft>
              <a:buNone/>
            </a:pPr>
            <a:r>
              <a:rPr lang="en-US" sz="800" dirty="0"/>
              <a:t> </a:t>
            </a:r>
          </a:p>
        </p:txBody>
      </p:sp>
      <p:sp>
        <p:nvSpPr>
          <p:cNvPr id="4" name="Rectangle 3">
            <a:extLst>
              <a:ext uri="{FF2B5EF4-FFF2-40B4-BE49-F238E27FC236}">
                <a16:creationId xmlns:a16="http://schemas.microsoft.com/office/drawing/2014/main" id="{A0CFBB53-4118-779B-934A-DE9821D1DADF}"/>
              </a:ext>
            </a:extLst>
          </p:cNvPr>
          <p:cNvSpPr/>
          <p:nvPr/>
        </p:nvSpPr>
        <p:spPr>
          <a:xfrm>
            <a:off x="538319" y="3913195"/>
            <a:ext cx="1357771" cy="147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sample</a:t>
            </a:r>
          </a:p>
        </p:txBody>
      </p:sp>
      <p:sp>
        <p:nvSpPr>
          <p:cNvPr id="5" name="Rectangle 4">
            <a:extLst>
              <a:ext uri="{FF2B5EF4-FFF2-40B4-BE49-F238E27FC236}">
                <a16:creationId xmlns:a16="http://schemas.microsoft.com/office/drawing/2014/main" id="{C64F683B-600E-0D39-D8C8-1C16AA060FD6}"/>
              </a:ext>
            </a:extLst>
          </p:cNvPr>
          <p:cNvSpPr/>
          <p:nvPr/>
        </p:nvSpPr>
        <p:spPr>
          <a:xfrm>
            <a:off x="3431922" y="3260769"/>
            <a:ext cx="2182484" cy="1263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modeling sample</a:t>
            </a:r>
          </a:p>
          <a:p>
            <a:pPr algn="ctr"/>
            <a:r>
              <a:rPr lang="en-US" dirty="0"/>
              <a:t>(60% - 80%)</a:t>
            </a:r>
          </a:p>
          <a:p>
            <a:pPr algn="ctr"/>
            <a:r>
              <a:rPr lang="en-US" sz="1400" dirty="0"/>
              <a:t>generate an algorithm</a:t>
            </a:r>
          </a:p>
        </p:txBody>
      </p:sp>
      <p:sp>
        <p:nvSpPr>
          <p:cNvPr id="6" name="Rectangle 5">
            <a:extLst>
              <a:ext uri="{FF2B5EF4-FFF2-40B4-BE49-F238E27FC236}">
                <a16:creationId xmlns:a16="http://schemas.microsoft.com/office/drawing/2014/main" id="{066F9C65-61F3-B0A5-B55B-668045432CDE}"/>
              </a:ext>
            </a:extLst>
          </p:cNvPr>
          <p:cNvSpPr/>
          <p:nvPr/>
        </p:nvSpPr>
        <p:spPr>
          <a:xfrm>
            <a:off x="3387043" y="5373430"/>
            <a:ext cx="2182484" cy="686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sample</a:t>
            </a:r>
          </a:p>
          <a:p>
            <a:pPr algn="ctr"/>
            <a:r>
              <a:rPr lang="en-US" dirty="0"/>
              <a:t>(20% - 40%)</a:t>
            </a:r>
          </a:p>
        </p:txBody>
      </p:sp>
      <p:sp>
        <p:nvSpPr>
          <p:cNvPr id="7" name="Arrow: Right 6">
            <a:extLst>
              <a:ext uri="{FF2B5EF4-FFF2-40B4-BE49-F238E27FC236}">
                <a16:creationId xmlns:a16="http://schemas.microsoft.com/office/drawing/2014/main" id="{2AF043D9-33F3-F209-33A3-C6D4DA5AC3AA}"/>
              </a:ext>
            </a:extLst>
          </p:cNvPr>
          <p:cNvSpPr/>
          <p:nvPr/>
        </p:nvSpPr>
        <p:spPr>
          <a:xfrm>
            <a:off x="2069178" y="4027299"/>
            <a:ext cx="1275923" cy="1211659"/>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Randomly  split to</a:t>
            </a:r>
          </a:p>
        </p:txBody>
      </p:sp>
      <p:sp>
        <p:nvSpPr>
          <p:cNvPr id="8" name="Arrow: Down 7">
            <a:extLst>
              <a:ext uri="{FF2B5EF4-FFF2-40B4-BE49-F238E27FC236}">
                <a16:creationId xmlns:a16="http://schemas.microsoft.com/office/drawing/2014/main" id="{89FC3B33-CB5C-324F-9C71-0944FB69BA95}"/>
              </a:ext>
            </a:extLst>
          </p:cNvPr>
          <p:cNvSpPr/>
          <p:nvPr/>
        </p:nvSpPr>
        <p:spPr>
          <a:xfrm>
            <a:off x="3518187" y="4649638"/>
            <a:ext cx="2009954" cy="579237"/>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Apply algorithm on</a:t>
            </a:r>
          </a:p>
        </p:txBody>
      </p:sp>
      <p:sp>
        <p:nvSpPr>
          <p:cNvPr id="9" name="TextBox 8">
            <a:extLst>
              <a:ext uri="{FF2B5EF4-FFF2-40B4-BE49-F238E27FC236}">
                <a16:creationId xmlns:a16="http://schemas.microsoft.com/office/drawing/2014/main" id="{EA868430-AB62-500D-B7E4-0BD043A32388}"/>
              </a:ext>
            </a:extLst>
          </p:cNvPr>
          <p:cNvSpPr txBox="1"/>
          <p:nvPr/>
        </p:nvSpPr>
        <p:spPr>
          <a:xfrm>
            <a:off x="473987" y="2441275"/>
            <a:ext cx="5140062" cy="923330"/>
          </a:xfrm>
          <a:prstGeom prst="rect">
            <a:avLst/>
          </a:prstGeom>
          <a:noFill/>
        </p:spPr>
        <p:txBody>
          <a:bodyPr wrap="square" rtlCol="0">
            <a:spAutoFit/>
          </a:bodyPr>
          <a:lstStyle/>
          <a:p>
            <a:r>
              <a:rPr lang="en-US" dirty="0"/>
              <a:t>Most common approach</a:t>
            </a:r>
          </a:p>
          <a:p>
            <a:r>
              <a:rPr lang="en-US" dirty="0"/>
              <a:t>Example: </a:t>
            </a:r>
            <a:r>
              <a:rPr lang="en-US" i="1" dirty="0" err="1"/>
              <a:t>train_test_split</a:t>
            </a:r>
            <a:r>
              <a:rPr lang="en-US" i="1" dirty="0"/>
              <a:t> </a:t>
            </a:r>
            <a:r>
              <a:rPr lang="en-US" dirty="0"/>
              <a:t>in scikit learn</a:t>
            </a:r>
          </a:p>
          <a:p>
            <a:endParaRPr lang="en-US" dirty="0"/>
          </a:p>
        </p:txBody>
      </p:sp>
      <p:sp>
        <p:nvSpPr>
          <p:cNvPr id="10" name="Rectangle 9">
            <a:extLst>
              <a:ext uri="{FF2B5EF4-FFF2-40B4-BE49-F238E27FC236}">
                <a16:creationId xmlns:a16="http://schemas.microsoft.com/office/drawing/2014/main" id="{68FEF743-CB9B-374C-46FF-26E84484087A}"/>
              </a:ext>
            </a:extLst>
          </p:cNvPr>
          <p:cNvSpPr/>
          <p:nvPr/>
        </p:nvSpPr>
        <p:spPr>
          <a:xfrm>
            <a:off x="6728604" y="4274401"/>
            <a:ext cx="1421279" cy="1600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sample</a:t>
            </a:r>
          </a:p>
        </p:txBody>
      </p:sp>
      <p:sp>
        <p:nvSpPr>
          <p:cNvPr id="11" name="Rectangle 10">
            <a:extLst>
              <a:ext uri="{FF2B5EF4-FFF2-40B4-BE49-F238E27FC236}">
                <a16:creationId xmlns:a16="http://schemas.microsoft.com/office/drawing/2014/main" id="{0AF28729-404A-ACBA-92DB-8756A387EA02}"/>
              </a:ext>
            </a:extLst>
          </p:cNvPr>
          <p:cNvSpPr/>
          <p:nvPr/>
        </p:nvSpPr>
        <p:spPr>
          <a:xfrm>
            <a:off x="9340721" y="3729078"/>
            <a:ext cx="2196495" cy="1263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modeling sample</a:t>
            </a:r>
          </a:p>
          <a:p>
            <a:pPr algn="ctr"/>
            <a:r>
              <a:rPr lang="en-US" dirty="0"/>
              <a:t>(early period)</a:t>
            </a:r>
          </a:p>
          <a:p>
            <a:pPr algn="ctr"/>
            <a:r>
              <a:rPr lang="en-US" sz="1400" dirty="0"/>
              <a:t>generate an algorithm</a:t>
            </a:r>
          </a:p>
        </p:txBody>
      </p:sp>
      <p:sp>
        <p:nvSpPr>
          <p:cNvPr id="12" name="Rectangle 11">
            <a:extLst>
              <a:ext uri="{FF2B5EF4-FFF2-40B4-BE49-F238E27FC236}">
                <a16:creationId xmlns:a16="http://schemas.microsoft.com/office/drawing/2014/main" id="{004F3FC7-287F-0889-7120-65B4D824EFEE}"/>
              </a:ext>
            </a:extLst>
          </p:cNvPr>
          <p:cNvSpPr/>
          <p:nvPr/>
        </p:nvSpPr>
        <p:spPr>
          <a:xfrm>
            <a:off x="9340721" y="5716880"/>
            <a:ext cx="2196493" cy="686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sample</a:t>
            </a:r>
          </a:p>
          <a:p>
            <a:pPr algn="ctr"/>
            <a:r>
              <a:rPr lang="en-US" dirty="0"/>
              <a:t>(late period)</a:t>
            </a:r>
          </a:p>
        </p:txBody>
      </p:sp>
      <p:sp>
        <p:nvSpPr>
          <p:cNvPr id="13" name="Arrow: Right 12">
            <a:extLst>
              <a:ext uri="{FF2B5EF4-FFF2-40B4-BE49-F238E27FC236}">
                <a16:creationId xmlns:a16="http://schemas.microsoft.com/office/drawing/2014/main" id="{9E67664B-C151-B50C-399D-D4A809002548}"/>
              </a:ext>
            </a:extLst>
          </p:cNvPr>
          <p:cNvSpPr/>
          <p:nvPr/>
        </p:nvSpPr>
        <p:spPr>
          <a:xfrm>
            <a:off x="8276135" y="4455095"/>
            <a:ext cx="984726" cy="1211659"/>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split to</a:t>
            </a:r>
          </a:p>
          <a:p>
            <a:pPr algn="ctr"/>
            <a:r>
              <a:rPr lang="en-US" sz="1200" dirty="0"/>
              <a:t>two periods</a:t>
            </a:r>
          </a:p>
        </p:txBody>
      </p:sp>
      <p:sp>
        <p:nvSpPr>
          <p:cNvPr id="14" name="Arrow: Down 13">
            <a:extLst>
              <a:ext uri="{FF2B5EF4-FFF2-40B4-BE49-F238E27FC236}">
                <a16:creationId xmlns:a16="http://schemas.microsoft.com/office/drawing/2014/main" id="{73FDBFC7-7C8D-2814-B3AA-CEB24BBDD706}"/>
              </a:ext>
            </a:extLst>
          </p:cNvPr>
          <p:cNvSpPr/>
          <p:nvPr/>
        </p:nvSpPr>
        <p:spPr>
          <a:xfrm>
            <a:off x="9612409" y="5074851"/>
            <a:ext cx="1676598" cy="559904"/>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Apply algorithm on</a:t>
            </a:r>
          </a:p>
        </p:txBody>
      </p:sp>
      <p:cxnSp>
        <p:nvCxnSpPr>
          <p:cNvPr id="16" name="Straight Connector 15">
            <a:extLst>
              <a:ext uri="{FF2B5EF4-FFF2-40B4-BE49-F238E27FC236}">
                <a16:creationId xmlns:a16="http://schemas.microsoft.com/office/drawing/2014/main" id="{A7AE3740-F5E3-A44B-D6D0-D49A296C1BEC}"/>
              </a:ext>
            </a:extLst>
          </p:cNvPr>
          <p:cNvCxnSpPr/>
          <p:nvPr/>
        </p:nvCxnSpPr>
        <p:spPr>
          <a:xfrm>
            <a:off x="6170763" y="2523089"/>
            <a:ext cx="0" cy="4002657"/>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2937B02-01FD-DFCE-C89A-7921427BCE11}"/>
              </a:ext>
            </a:extLst>
          </p:cNvPr>
          <p:cNvSpPr txBox="1"/>
          <p:nvPr/>
        </p:nvSpPr>
        <p:spPr>
          <a:xfrm>
            <a:off x="6472000" y="2243096"/>
            <a:ext cx="5140062" cy="1477328"/>
          </a:xfrm>
          <a:prstGeom prst="rect">
            <a:avLst/>
          </a:prstGeom>
          <a:noFill/>
        </p:spPr>
        <p:txBody>
          <a:bodyPr wrap="square" rtlCol="0">
            <a:spAutoFit/>
          </a:bodyPr>
          <a:lstStyle/>
          <a:p>
            <a:pPr marL="285750" indent="-285750">
              <a:buFontTx/>
              <a:buChar char="-"/>
            </a:pPr>
            <a:r>
              <a:rPr lang="en-US" dirty="0"/>
              <a:t>If the sample comprises of data from different periods.</a:t>
            </a:r>
          </a:p>
          <a:p>
            <a:pPr marL="285750" indent="-285750">
              <a:buFontTx/>
              <a:buChar char="-"/>
            </a:pPr>
            <a:r>
              <a:rPr lang="en-US" sz="1800" dirty="0"/>
              <a:t>If there are no differences in impactful events or major policy changes between two periods.</a:t>
            </a:r>
            <a:endParaRPr lang="en-US" dirty="0"/>
          </a:p>
        </p:txBody>
      </p:sp>
      <p:pic>
        <p:nvPicPr>
          <p:cNvPr id="21" name="Audio 20">
            <a:hlinkClick r:id="" action="ppaction://media"/>
            <a:extLst>
              <a:ext uri="{FF2B5EF4-FFF2-40B4-BE49-F238E27FC236}">
                <a16:creationId xmlns:a16="http://schemas.microsoft.com/office/drawing/2014/main" id="{A402F2DD-4269-08B9-65A8-A571C7A5CD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1262853"/>
      </p:ext>
    </p:extLst>
  </p:cSld>
  <p:clrMapOvr>
    <a:masterClrMapping/>
  </p:clrMapOvr>
  <mc:AlternateContent xmlns:mc="http://schemas.openxmlformats.org/markup-compatibility/2006" xmlns:p14="http://schemas.microsoft.com/office/powerpoint/2010/main">
    <mc:Choice Requires="p14">
      <p:transition spd="slow" p14:dur="2000" advTm="441"/>
    </mc:Choice>
    <mc:Fallback xmlns="">
      <p:transition spd="slow" advTm="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2" y="838200"/>
            <a:ext cx="10015417" cy="1263649"/>
          </a:xfrm>
        </p:spPr>
        <p:txBody>
          <a:bodyPr/>
          <a:lstStyle/>
          <a:p>
            <a:r>
              <a:rPr lang="en-US" sz="3200" dirty="0"/>
              <a:t>IV. Key knowledge not covered but  you need to gain for building a classification model</a:t>
            </a:r>
          </a:p>
        </p:txBody>
      </p:sp>
      <p:pic>
        <p:nvPicPr>
          <p:cNvPr id="2052" name="Picture 4" descr="Understanding Confusion Matrix | by Sarang Narkhede | Towards Data Science">
            <a:extLst>
              <a:ext uri="{FF2B5EF4-FFF2-40B4-BE49-F238E27FC236}">
                <a16:creationId xmlns:a16="http://schemas.microsoft.com/office/drawing/2014/main" id="{30EAA558-F3BD-145B-470C-DEFC1C88C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78" y="2228038"/>
            <a:ext cx="5749355" cy="42311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E418D6-899E-1631-9B16-2172650308BD}"/>
              </a:ext>
            </a:extLst>
          </p:cNvPr>
          <p:cNvSpPr txBox="1"/>
          <p:nvPr/>
        </p:nvSpPr>
        <p:spPr>
          <a:xfrm>
            <a:off x="7323827" y="3289066"/>
            <a:ext cx="4323392" cy="2985433"/>
          </a:xfrm>
          <a:prstGeom prst="rect">
            <a:avLst/>
          </a:prstGeom>
          <a:noFill/>
        </p:spPr>
        <p:txBody>
          <a:bodyPr wrap="square" rtlCol="0">
            <a:spAutoFit/>
          </a:bodyPr>
          <a:lstStyle/>
          <a:p>
            <a:r>
              <a:rPr lang="en-US" sz="2000" dirty="0"/>
              <a:t>Common metrics used for evaluating a classification model:</a:t>
            </a:r>
          </a:p>
          <a:p>
            <a:endParaRPr lang="en-US" sz="2000" dirty="0"/>
          </a:p>
          <a:p>
            <a:r>
              <a:rPr lang="en-US" sz="2000" dirty="0"/>
              <a:t>- Precision</a:t>
            </a:r>
          </a:p>
          <a:p>
            <a:r>
              <a:rPr lang="en-US" sz="2000" dirty="0"/>
              <a:t>- Accuracy</a:t>
            </a:r>
          </a:p>
          <a:p>
            <a:r>
              <a:rPr lang="en-US" sz="2000" dirty="0"/>
              <a:t>- Recall</a:t>
            </a:r>
          </a:p>
          <a:p>
            <a:r>
              <a:rPr lang="en-US" sz="2000" dirty="0"/>
              <a:t>- F1 Score</a:t>
            </a:r>
          </a:p>
          <a:p>
            <a:endParaRPr lang="en-US" sz="2000" dirty="0"/>
          </a:p>
          <a:p>
            <a:r>
              <a:rPr lang="en-US" sz="1400" dirty="0"/>
              <a:t>Check tutorials online to learn more about the above.</a:t>
            </a:r>
          </a:p>
        </p:txBody>
      </p:sp>
      <p:sp>
        <p:nvSpPr>
          <p:cNvPr id="3" name="Arrow: Right 2">
            <a:extLst>
              <a:ext uri="{FF2B5EF4-FFF2-40B4-BE49-F238E27FC236}">
                <a16:creationId xmlns:a16="http://schemas.microsoft.com/office/drawing/2014/main" id="{31DE4636-2E49-F8FD-6AB2-55414C038E8A}"/>
              </a:ext>
            </a:extLst>
          </p:cNvPr>
          <p:cNvSpPr/>
          <p:nvPr/>
        </p:nvSpPr>
        <p:spPr>
          <a:xfrm>
            <a:off x="6462182" y="4095184"/>
            <a:ext cx="586596"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920543"/>
      </p:ext>
    </p:extLst>
  </p:cSld>
  <p:clrMapOvr>
    <a:masterClrMapping/>
  </p:clrMapOvr>
  <mc:AlternateContent xmlns:mc="http://schemas.openxmlformats.org/markup-compatibility/2006" xmlns:p14="http://schemas.microsoft.com/office/powerpoint/2010/main">
    <mc:Choice Requires="p14">
      <p:transition spd="slow" p14:dur="2000" advTm="52"/>
    </mc:Choice>
    <mc:Fallback xmlns="">
      <p:transition spd="slow" advTm="5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1821-7375-D8C1-6CE7-24AB3A94540E}"/>
              </a:ext>
            </a:extLst>
          </p:cNvPr>
          <p:cNvSpPr>
            <a:spLocks noGrp="1"/>
          </p:cNvSpPr>
          <p:nvPr>
            <p:ph type="title"/>
          </p:nvPr>
        </p:nvSpPr>
        <p:spPr/>
        <p:txBody>
          <a:bodyPr/>
          <a:lstStyle/>
          <a:p>
            <a:endParaRPr lang="en-US"/>
          </a:p>
        </p:txBody>
      </p:sp>
      <p:pic>
        <p:nvPicPr>
          <p:cNvPr id="2050" name="Picture 2" descr="No alternative text description for this image">
            <a:extLst>
              <a:ext uri="{FF2B5EF4-FFF2-40B4-BE49-F238E27FC236}">
                <a16:creationId xmlns:a16="http://schemas.microsoft.com/office/drawing/2014/main" id="{76AAB90A-E3C5-C1E9-F7B4-3CC4149F9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2504454"/>
            <a:ext cx="53149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23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3" y="838200"/>
            <a:ext cx="9144000" cy="1263649"/>
          </a:xfrm>
        </p:spPr>
        <p:txBody>
          <a:bodyPr/>
          <a:lstStyle/>
          <a:p>
            <a:r>
              <a:rPr lang="en-US" dirty="0"/>
              <a:t>I. Link to the file for the project</a:t>
            </a:r>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73987" y="4438427"/>
            <a:ext cx="11189478" cy="635450"/>
          </a:xfrm>
        </p:spPr>
        <p:txBody>
          <a:bodyPr>
            <a:noAutofit/>
          </a:bodyPr>
          <a:lstStyle/>
          <a:p>
            <a:pPr marL="0" marR="0" indent="0">
              <a:lnSpc>
                <a:spcPct val="115000"/>
              </a:lnSpc>
              <a:spcBef>
                <a:spcPts val="0"/>
              </a:spcBef>
              <a:spcAft>
                <a:spcPts val="0"/>
              </a:spcAft>
              <a:buNone/>
            </a:pPr>
            <a:endParaRPr lang="en-US" sz="800" dirty="0"/>
          </a:p>
          <a:p>
            <a:pPr marL="0" marR="0" indent="0">
              <a:lnSpc>
                <a:spcPct val="115000"/>
              </a:lnSpc>
              <a:spcBef>
                <a:spcPts val="0"/>
              </a:spcBef>
              <a:spcAft>
                <a:spcPts val="0"/>
              </a:spcAft>
              <a:buNone/>
            </a:pPr>
            <a:endParaRPr lang="en-US" sz="2400" dirty="0">
              <a:hlinkClick r:id="rId2"/>
            </a:endParaRPr>
          </a:p>
          <a:p>
            <a:pPr marL="0" marR="0" indent="0">
              <a:lnSpc>
                <a:spcPct val="115000"/>
              </a:lnSpc>
              <a:spcBef>
                <a:spcPts val="0"/>
              </a:spcBef>
              <a:spcAft>
                <a:spcPts val="0"/>
              </a:spcAft>
              <a:buNone/>
            </a:pPr>
            <a:r>
              <a:rPr lang="en-US" sz="2400" dirty="0">
                <a:hlinkClick r:id="rId2"/>
              </a:rPr>
              <a:t>https://1drv.ms/u/s!Amfo1lixPzv-j3k_230kv-58OmZW?e=x5WIz8</a:t>
            </a:r>
            <a:endParaRPr lang="en-US" sz="2400" dirty="0"/>
          </a:p>
          <a:p>
            <a:pPr marL="0" marR="0" indent="0">
              <a:lnSpc>
                <a:spcPct val="115000"/>
              </a:lnSpc>
              <a:spcBef>
                <a:spcPts val="0"/>
              </a:spcBef>
              <a:spcAft>
                <a:spcPts val="0"/>
              </a:spcAft>
              <a:buNone/>
            </a:pPr>
            <a:r>
              <a:rPr lang="en-US" sz="800" dirty="0"/>
              <a:t> </a:t>
            </a:r>
          </a:p>
        </p:txBody>
      </p:sp>
      <p:sp>
        <p:nvSpPr>
          <p:cNvPr id="5" name="TextBox 4">
            <a:extLst>
              <a:ext uri="{FF2B5EF4-FFF2-40B4-BE49-F238E27FC236}">
                <a16:creationId xmlns:a16="http://schemas.microsoft.com/office/drawing/2014/main" id="{FE23C813-FF65-2801-FF26-29DB424B491E}"/>
              </a:ext>
            </a:extLst>
          </p:cNvPr>
          <p:cNvSpPr txBox="1"/>
          <p:nvPr/>
        </p:nvSpPr>
        <p:spPr>
          <a:xfrm>
            <a:off x="473987" y="2600757"/>
            <a:ext cx="11189478" cy="2246769"/>
          </a:xfrm>
          <a:prstGeom prst="rect">
            <a:avLst/>
          </a:prstGeom>
          <a:noFill/>
        </p:spPr>
        <p:txBody>
          <a:bodyPr wrap="square" rtlCol="0">
            <a:spAutoFit/>
          </a:bodyPr>
          <a:lstStyle/>
          <a:p>
            <a:r>
              <a:rPr lang="en-US" sz="2800" dirty="0"/>
              <a:t>- We will be using mortgage data to build multiple predictive models throughout this project.</a:t>
            </a:r>
          </a:p>
          <a:p>
            <a:endParaRPr lang="en-US" sz="2800" dirty="0"/>
          </a:p>
          <a:p>
            <a:endParaRPr lang="en-US" sz="2800" dirty="0"/>
          </a:p>
          <a:p>
            <a:r>
              <a:rPr lang="en-US" sz="2800" dirty="0"/>
              <a:t>Link to the data:</a:t>
            </a:r>
          </a:p>
        </p:txBody>
      </p:sp>
    </p:spTree>
    <p:extLst>
      <p:ext uri="{BB962C8B-B14F-4D97-AF65-F5344CB8AC3E}">
        <p14:creationId xmlns:p14="http://schemas.microsoft.com/office/powerpoint/2010/main" val="1848872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682574" y="467874"/>
            <a:ext cx="10826852" cy="1263649"/>
          </a:xfrm>
        </p:spPr>
        <p:txBody>
          <a:bodyPr/>
          <a:lstStyle/>
          <a:p>
            <a:r>
              <a:rPr lang="en-US" dirty="0"/>
              <a:t>II. What we are going to learn from this project</a:t>
            </a:r>
            <a:br>
              <a:rPr lang="en-US" dirty="0"/>
            </a:br>
            <a:endParaRPr lang="en-US" sz="2000" dirty="0"/>
          </a:p>
        </p:txBody>
      </p:sp>
      <p:pic>
        <p:nvPicPr>
          <p:cNvPr id="7" name="Picture 6">
            <a:extLst>
              <a:ext uri="{FF2B5EF4-FFF2-40B4-BE49-F238E27FC236}">
                <a16:creationId xmlns:a16="http://schemas.microsoft.com/office/drawing/2014/main" id="{A6443F1C-9EA4-22D0-F046-7D5A07407C6B}"/>
              </a:ext>
            </a:extLst>
          </p:cNvPr>
          <p:cNvPicPr>
            <a:picLocks noChangeAspect="1"/>
          </p:cNvPicPr>
          <p:nvPr/>
        </p:nvPicPr>
        <p:blipFill>
          <a:blip r:embed="rId2"/>
          <a:stretch>
            <a:fillRect/>
          </a:stretch>
        </p:blipFill>
        <p:spPr>
          <a:xfrm>
            <a:off x="759065" y="2198451"/>
            <a:ext cx="7144747" cy="4503906"/>
          </a:xfrm>
          <a:prstGeom prst="rect">
            <a:avLst/>
          </a:prstGeom>
        </p:spPr>
      </p:pic>
      <p:sp>
        <p:nvSpPr>
          <p:cNvPr id="8" name="TextBox 7">
            <a:extLst>
              <a:ext uri="{FF2B5EF4-FFF2-40B4-BE49-F238E27FC236}">
                <a16:creationId xmlns:a16="http://schemas.microsoft.com/office/drawing/2014/main" id="{35C344A6-3813-7CBC-0101-D3F0CA9F4786}"/>
              </a:ext>
            </a:extLst>
          </p:cNvPr>
          <p:cNvSpPr txBox="1"/>
          <p:nvPr/>
        </p:nvSpPr>
        <p:spPr>
          <a:xfrm>
            <a:off x="350502" y="5126477"/>
            <a:ext cx="2256511" cy="1800493"/>
          </a:xfrm>
          <a:prstGeom prst="rect">
            <a:avLst/>
          </a:prstGeom>
          <a:noFill/>
        </p:spPr>
        <p:txBody>
          <a:bodyPr wrap="square" rtlCol="0">
            <a:spAutoFit/>
          </a:bodyPr>
          <a:lstStyle/>
          <a:p>
            <a:pPr marL="171450" indent="-171450">
              <a:buFontTx/>
              <a:buChar char="-"/>
            </a:pPr>
            <a:r>
              <a:rPr lang="en-US" sz="1100" dirty="0"/>
              <a:t>Logistic regression</a:t>
            </a:r>
          </a:p>
          <a:p>
            <a:pPr marL="171450" indent="-171450">
              <a:buFontTx/>
              <a:buChar char="-"/>
            </a:pPr>
            <a:r>
              <a:rPr lang="en-US" sz="1100" dirty="0"/>
              <a:t>Decision tree</a:t>
            </a:r>
          </a:p>
          <a:p>
            <a:pPr marL="171450" indent="-171450">
              <a:buFontTx/>
              <a:buChar char="-"/>
            </a:pPr>
            <a:r>
              <a:rPr lang="en-US" sz="1100" dirty="0"/>
              <a:t>Naïve Bayes</a:t>
            </a:r>
          </a:p>
          <a:p>
            <a:pPr marL="171450" indent="-171450">
              <a:buFontTx/>
              <a:buChar char="-"/>
            </a:pPr>
            <a:r>
              <a:rPr lang="en-US" sz="1100" dirty="0"/>
              <a:t>Gradient descent</a:t>
            </a:r>
          </a:p>
          <a:p>
            <a:pPr marL="171450" indent="-171450">
              <a:buFontTx/>
              <a:buChar char="-"/>
            </a:pPr>
            <a:r>
              <a:rPr lang="en-US" sz="1100" dirty="0"/>
              <a:t>KNN</a:t>
            </a:r>
          </a:p>
          <a:p>
            <a:pPr marL="171450" indent="-171450">
              <a:buFontTx/>
              <a:buChar char="-"/>
            </a:pPr>
            <a:r>
              <a:rPr lang="en-US" sz="1100" dirty="0"/>
              <a:t>Light Gradient Boosting</a:t>
            </a:r>
          </a:p>
          <a:p>
            <a:pPr marL="171450" indent="-171450">
              <a:buFontTx/>
              <a:buChar char="-"/>
            </a:pPr>
            <a:r>
              <a:rPr lang="en-US" sz="1100" dirty="0" err="1"/>
              <a:t>XGBoost</a:t>
            </a:r>
            <a:endParaRPr lang="en-US" sz="1100" dirty="0"/>
          </a:p>
          <a:p>
            <a:pPr marL="171450" indent="-171450">
              <a:buFontTx/>
              <a:buChar char="-"/>
            </a:pPr>
            <a:r>
              <a:rPr lang="en-US" sz="1100" dirty="0"/>
              <a:t>Random Forest</a:t>
            </a:r>
          </a:p>
          <a:p>
            <a:pPr marL="171450" indent="-171450">
              <a:buFontTx/>
              <a:buChar char="-"/>
            </a:pPr>
            <a:r>
              <a:rPr lang="en-US" sz="1100" dirty="0"/>
              <a:t>Ensemble method</a:t>
            </a:r>
          </a:p>
          <a:p>
            <a:pPr marL="171450" indent="-171450">
              <a:buFontTx/>
              <a:buChar char="-"/>
            </a:pPr>
            <a:endParaRPr lang="en-US" sz="1200" dirty="0"/>
          </a:p>
        </p:txBody>
      </p:sp>
      <p:sp>
        <p:nvSpPr>
          <p:cNvPr id="9" name="Rectangle 8">
            <a:extLst>
              <a:ext uri="{FF2B5EF4-FFF2-40B4-BE49-F238E27FC236}">
                <a16:creationId xmlns:a16="http://schemas.microsoft.com/office/drawing/2014/main" id="{22AD56E6-CA02-0869-7778-64FDF51A373C}"/>
              </a:ext>
            </a:extLst>
          </p:cNvPr>
          <p:cNvSpPr/>
          <p:nvPr/>
        </p:nvSpPr>
        <p:spPr>
          <a:xfrm>
            <a:off x="836613" y="4163438"/>
            <a:ext cx="1663396" cy="233464"/>
          </a:xfrm>
          <a:prstGeom prst="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5CC17C-8B1C-7E83-9FCF-6D766CE1A837}"/>
              </a:ext>
            </a:extLst>
          </p:cNvPr>
          <p:cNvSpPr/>
          <p:nvPr/>
        </p:nvSpPr>
        <p:spPr>
          <a:xfrm>
            <a:off x="4131047" y="4092101"/>
            <a:ext cx="1287259" cy="233464"/>
          </a:xfrm>
          <a:prstGeom prst="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CA53575-0F4B-C25F-C34C-93A8443A45A4}"/>
              </a:ext>
            </a:extLst>
          </p:cNvPr>
          <p:cNvSpPr txBox="1"/>
          <p:nvPr/>
        </p:nvSpPr>
        <p:spPr>
          <a:xfrm>
            <a:off x="8122595" y="2294240"/>
            <a:ext cx="3881337" cy="2523768"/>
          </a:xfrm>
          <a:prstGeom prst="rect">
            <a:avLst/>
          </a:prstGeom>
          <a:noFill/>
        </p:spPr>
        <p:txBody>
          <a:bodyPr wrap="square" rtlCol="0">
            <a:spAutoFit/>
          </a:bodyPr>
          <a:lstStyle/>
          <a:p>
            <a:r>
              <a:rPr lang="en-US" dirty="0">
                <a:highlight>
                  <a:srgbClr val="FFFF00"/>
                </a:highlight>
              </a:rPr>
              <a:t>Deep learning: </a:t>
            </a:r>
          </a:p>
          <a:p>
            <a:r>
              <a:rPr lang="en-US" dirty="0"/>
              <a:t>- Artificial Neural Network (ANN)</a:t>
            </a:r>
          </a:p>
          <a:p>
            <a:r>
              <a:rPr lang="en-US" dirty="0"/>
              <a:t>- Convoluted Neural Network (CNN)</a:t>
            </a:r>
          </a:p>
          <a:p>
            <a:pPr marL="285750" indent="-285750">
              <a:buFontTx/>
              <a:buChar char="-"/>
            </a:pPr>
            <a:endParaRPr lang="en-US" dirty="0"/>
          </a:p>
          <a:p>
            <a:endParaRPr lang="en-US" dirty="0"/>
          </a:p>
          <a:p>
            <a:r>
              <a:rPr lang="en-US" dirty="0">
                <a:highlight>
                  <a:srgbClr val="FFFF00"/>
                </a:highlight>
              </a:rPr>
              <a:t>Survival Analysis</a:t>
            </a:r>
          </a:p>
          <a:p>
            <a:r>
              <a:rPr lang="en-US" sz="1600" dirty="0"/>
              <a:t>It will generate a probability estimate for each month. </a:t>
            </a:r>
          </a:p>
        </p:txBody>
      </p:sp>
    </p:spTree>
    <p:extLst>
      <p:ext uri="{BB962C8B-B14F-4D97-AF65-F5344CB8AC3E}">
        <p14:creationId xmlns:p14="http://schemas.microsoft.com/office/powerpoint/2010/main" val="147744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3" y="838200"/>
            <a:ext cx="9144000" cy="1263649"/>
          </a:xfrm>
        </p:spPr>
        <p:txBody>
          <a:bodyPr/>
          <a:lstStyle/>
          <a:p>
            <a:r>
              <a:rPr lang="en-US" dirty="0"/>
              <a:t>Week 1: Machine Learning</a:t>
            </a:r>
            <a:endParaRPr lang="en-US" sz="2000" dirty="0"/>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15654" y="2425010"/>
            <a:ext cx="5070745" cy="1787067"/>
          </a:xfrm>
        </p:spPr>
        <p:txBody>
          <a:bodyPr>
            <a:noAutofit/>
          </a:bodyPr>
          <a:lstStyle/>
          <a:p>
            <a:pPr marL="0" marR="0" indent="0">
              <a:lnSpc>
                <a:spcPct val="115000"/>
              </a:lnSpc>
              <a:spcBef>
                <a:spcPts val="0"/>
              </a:spcBef>
              <a:spcAft>
                <a:spcPts val="0"/>
              </a:spcAft>
              <a:buNone/>
            </a:pPr>
            <a:r>
              <a:rPr lang="en-US" sz="2400" dirty="0">
                <a:latin typeface="Calibri" panose="020F0502020204030204" pitchFamily="34" charset="0"/>
                <a:ea typeface="Times New Roman" panose="02020603050405020304" pitchFamily="18" charset="0"/>
              </a:rPr>
              <a:t>Use multiple machine learning methods to build</a:t>
            </a:r>
          </a:p>
          <a:p>
            <a:pPr lvl="1">
              <a:lnSpc>
                <a:spcPct val="115000"/>
              </a:lnSpc>
              <a:spcBef>
                <a:spcPts val="0"/>
              </a:spcBef>
              <a:buFontTx/>
              <a:buChar char="-"/>
            </a:pPr>
            <a:r>
              <a:rPr lang="en-US" sz="2200" dirty="0">
                <a:latin typeface="Calibri" panose="020F0502020204030204" pitchFamily="34" charset="0"/>
                <a:ea typeface="Times New Roman" panose="02020603050405020304" pitchFamily="18" charset="0"/>
              </a:rPr>
              <a:t>Mortgage payment default model (which customers are more likely to fail to pay)  </a:t>
            </a:r>
          </a:p>
          <a:p>
            <a:pPr lvl="1">
              <a:lnSpc>
                <a:spcPct val="115000"/>
              </a:lnSpc>
              <a:spcBef>
                <a:spcPts val="0"/>
              </a:spcBef>
              <a:buFontTx/>
              <a:buChar char="-"/>
            </a:pPr>
            <a:r>
              <a:rPr lang="en-US" sz="2200" dirty="0">
                <a:latin typeface="Calibri" panose="020F0502020204030204" pitchFamily="34" charset="0"/>
                <a:ea typeface="Times New Roman" panose="02020603050405020304" pitchFamily="18" charset="0"/>
              </a:rPr>
              <a:t>Prepayment model (which customers are more likely to prepay their mortgage</a:t>
            </a: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sp>
        <p:nvSpPr>
          <p:cNvPr id="11" name="TextBox 10">
            <a:extLst>
              <a:ext uri="{FF2B5EF4-FFF2-40B4-BE49-F238E27FC236}">
                <a16:creationId xmlns:a16="http://schemas.microsoft.com/office/drawing/2014/main" id="{9AD3AF3F-DB8F-45B8-605A-D4D51123CDEB}"/>
              </a:ext>
            </a:extLst>
          </p:cNvPr>
          <p:cNvSpPr txBox="1"/>
          <p:nvPr/>
        </p:nvSpPr>
        <p:spPr>
          <a:xfrm>
            <a:off x="6472710" y="3467098"/>
            <a:ext cx="5194570" cy="2303451"/>
          </a:xfrm>
          <a:prstGeom prst="rect">
            <a:avLst/>
          </a:prstGeom>
          <a:noFill/>
        </p:spPr>
        <p:txBody>
          <a:bodyPr wrap="square" rtlCol="0">
            <a:spAutoFit/>
          </a:bodyPr>
          <a:lstStyle/>
          <a:p>
            <a:pPr marL="57150" indent="0">
              <a:lnSpc>
                <a:spcPct val="115000"/>
              </a:lnSpc>
              <a:spcBef>
                <a:spcPts val="0"/>
              </a:spcBef>
              <a:buNone/>
            </a:pPr>
            <a:r>
              <a:rPr lang="en-US" sz="1800" dirty="0">
                <a:effectLst/>
                <a:latin typeface="Calibri" panose="020F0502020204030204" pitchFamily="34" charset="0"/>
                <a:ea typeface="Times New Roman" panose="02020603050405020304" pitchFamily="18" charset="0"/>
              </a:rPr>
              <a:t>Prepayment:</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Involuntary prepayment</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A homeowner fails to make payment for 		consecutive 6 months.</a:t>
            </a:r>
            <a:endParaRPr lang="en-US" sz="1800" dirty="0">
              <a:effectLst/>
              <a:latin typeface="Calibri" panose="020F0502020204030204" pitchFamily="34" charset="0"/>
              <a:ea typeface="Times New Roman" panose="02020603050405020304" pitchFamily="18" charset="0"/>
            </a:endParaRP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Voluntary prepayment </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A homeowner sells his/her house.</a:t>
            </a:r>
          </a:p>
          <a:p>
            <a:pPr marL="57150" indent="0">
              <a:lnSpc>
                <a:spcPct val="115000"/>
              </a:lnSpc>
              <a:spcBef>
                <a:spcPts val="0"/>
              </a:spcBef>
              <a:buNone/>
            </a:pPr>
            <a:r>
              <a:rPr lang="en-US" sz="1800" dirty="0">
                <a:latin typeface="Calibri" panose="020F0502020204030204" pitchFamily="34" charset="0"/>
                <a:ea typeface="Times New Roman" panose="02020603050405020304" pitchFamily="18" charset="0"/>
              </a:rPr>
              <a:t>		- A homeowner refinances his/her house</a:t>
            </a:r>
          </a:p>
        </p:txBody>
      </p:sp>
      <p:sp>
        <p:nvSpPr>
          <p:cNvPr id="12" name="Arrow: Left 11">
            <a:extLst>
              <a:ext uri="{FF2B5EF4-FFF2-40B4-BE49-F238E27FC236}">
                <a16:creationId xmlns:a16="http://schemas.microsoft.com/office/drawing/2014/main" id="{EDCAEB6A-A832-FA1A-498B-57CDD491F37C}"/>
              </a:ext>
            </a:extLst>
          </p:cNvPr>
          <p:cNvSpPr/>
          <p:nvPr/>
        </p:nvSpPr>
        <p:spPr>
          <a:xfrm>
            <a:off x="5758773" y="3856138"/>
            <a:ext cx="1024615" cy="320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85D633BA-39F5-EDBB-E246-3AC9546FB3B1}"/>
              </a:ext>
            </a:extLst>
          </p:cNvPr>
          <p:cNvSpPr/>
          <p:nvPr/>
        </p:nvSpPr>
        <p:spPr>
          <a:xfrm>
            <a:off x="5784713" y="4813344"/>
            <a:ext cx="1024615" cy="3202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244581-B1C9-B10D-7929-DA3BEA4D6B04}"/>
              </a:ext>
            </a:extLst>
          </p:cNvPr>
          <p:cNvSpPr txBox="1"/>
          <p:nvPr/>
        </p:nvSpPr>
        <p:spPr>
          <a:xfrm>
            <a:off x="431321" y="6019800"/>
            <a:ext cx="11343736" cy="584775"/>
          </a:xfrm>
          <a:prstGeom prst="rect">
            <a:avLst/>
          </a:prstGeom>
          <a:noFill/>
        </p:spPr>
        <p:txBody>
          <a:bodyPr wrap="square" rtlCol="0">
            <a:spAutoFit/>
          </a:bodyPr>
          <a:lstStyle/>
          <a:p>
            <a:r>
              <a:rPr lang="en-US" sz="1600" i="1" dirty="0"/>
              <a:t>Skills gained in this exercise can be applied to such tasks as marketing campaign response modeling and fraud detection.  </a:t>
            </a:r>
          </a:p>
        </p:txBody>
      </p:sp>
    </p:spTree>
    <p:extLst>
      <p:ext uri="{BB962C8B-B14F-4D97-AF65-F5344CB8AC3E}">
        <p14:creationId xmlns:p14="http://schemas.microsoft.com/office/powerpoint/2010/main" val="100485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3C394-8ECD-A63A-1252-C53D49EF4366}"/>
              </a:ext>
            </a:extLst>
          </p:cNvPr>
          <p:cNvSpPr>
            <a:spLocks noGrp="1"/>
          </p:cNvSpPr>
          <p:nvPr>
            <p:ph type="title"/>
          </p:nvPr>
        </p:nvSpPr>
        <p:spPr/>
        <p:txBody>
          <a:bodyPr/>
          <a:lstStyle/>
          <a:p>
            <a:r>
              <a:rPr lang="en-US" dirty="0"/>
              <a:t>Suggestions for improving machine learning models</a:t>
            </a:r>
          </a:p>
        </p:txBody>
      </p:sp>
      <p:sp>
        <p:nvSpPr>
          <p:cNvPr id="3" name="TextBox 2">
            <a:extLst>
              <a:ext uri="{FF2B5EF4-FFF2-40B4-BE49-F238E27FC236}">
                <a16:creationId xmlns:a16="http://schemas.microsoft.com/office/drawing/2014/main" id="{67809338-C9B1-B33F-9B44-E02643F0A795}"/>
              </a:ext>
            </a:extLst>
          </p:cNvPr>
          <p:cNvSpPr txBox="1"/>
          <p:nvPr/>
        </p:nvSpPr>
        <p:spPr>
          <a:xfrm>
            <a:off x="1052423" y="2769079"/>
            <a:ext cx="10524226" cy="1477328"/>
          </a:xfrm>
          <a:prstGeom prst="rect">
            <a:avLst/>
          </a:prstGeom>
          <a:noFill/>
        </p:spPr>
        <p:txBody>
          <a:bodyPr wrap="square" rtlCol="0">
            <a:spAutoFit/>
          </a:bodyPr>
          <a:lstStyle/>
          <a:p>
            <a:pPr marL="285750" indent="-285750">
              <a:buFontTx/>
              <a:buChar char="-"/>
            </a:pPr>
            <a:r>
              <a:rPr lang="en-US" dirty="0"/>
              <a:t>Use a different set of predictors for prepayment than that for payment default because the two outcomes could be driven by different factors. </a:t>
            </a:r>
          </a:p>
          <a:p>
            <a:pPr marL="285750" indent="-285750">
              <a:buFontTx/>
              <a:buChar char="-"/>
            </a:pPr>
            <a:r>
              <a:rPr lang="en-US" dirty="0"/>
              <a:t>For each ML algorithms, choose a different set of predictors.  However, this will increase the complexity of the codes as you need to customize the  evaluation function for each algorithm. </a:t>
            </a:r>
          </a:p>
        </p:txBody>
      </p:sp>
    </p:spTree>
    <p:extLst>
      <p:ext uri="{BB962C8B-B14F-4D97-AF65-F5344CB8AC3E}">
        <p14:creationId xmlns:p14="http://schemas.microsoft.com/office/powerpoint/2010/main" val="1103833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3" y="838200"/>
            <a:ext cx="9144000" cy="1263649"/>
          </a:xfrm>
        </p:spPr>
        <p:txBody>
          <a:bodyPr/>
          <a:lstStyle/>
          <a:p>
            <a:r>
              <a:rPr lang="en-US" dirty="0"/>
              <a:t>Week 2: Logistic regression </a:t>
            </a:r>
            <a:br>
              <a:rPr lang="en-US" dirty="0"/>
            </a:br>
            <a:r>
              <a:rPr lang="en-US" dirty="0"/>
              <a:t>				 K-means clustering</a:t>
            </a:r>
            <a:endParaRPr lang="en-US" sz="2000" dirty="0"/>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15654" y="2425010"/>
            <a:ext cx="11290391" cy="1787067"/>
          </a:xfrm>
        </p:spPr>
        <p:txBody>
          <a:bodyPr>
            <a:noAutofit/>
          </a:bodyPr>
          <a:lstStyle/>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sp>
        <p:nvSpPr>
          <p:cNvPr id="4" name="TextBox 3">
            <a:extLst>
              <a:ext uri="{FF2B5EF4-FFF2-40B4-BE49-F238E27FC236}">
                <a16:creationId xmlns:a16="http://schemas.microsoft.com/office/drawing/2014/main" id="{1159B02F-34B5-65DE-5831-CFEC2F4B5D8A}"/>
              </a:ext>
            </a:extLst>
          </p:cNvPr>
          <p:cNvSpPr txBox="1"/>
          <p:nvPr/>
        </p:nvSpPr>
        <p:spPr>
          <a:xfrm>
            <a:off x="485955" y="2425010"/>
            <a:ext cx="11205713" cy="4001095"/>
          </a:xfrm>
          <a:prstGeom prst="rect">
            <a:avLst/>
          </a:prstGeom>
          <a:noFill/>
        </p:spPr>
        <p:txBody>
          <a:bodyPr wrap="square" rtlCol="0">
            <a:spAutoFit/>
          </a:bodyPr>
          <a:lstStyle/>
          <a:p>
            <a:pPr marL="285750" indent="-285750">
              <a:buFont typeface="Wingdings" panose="05000000000000000000" pitchFamily="2" charset="2"/>
              <a:buChar char="§"/>
            </a:pPr>
            <a:r>
              <a:rPr lang="en-US" dirty="0"/>
              <a:t>Logistic regression for an underwriting model</a:t>
            </a:r>
          </a:p>
          <a:p>
            <a:r>
              <a:rPr lang="en-US" sz="800" dirty="0"/>
              <a:t>      </a:t>
            </a:r>
          </a:p>
          <a:p>
            <a:r>
              <a:rPr lang="en-US" sz="1600" dirty="0"/>
              <a:t>     This is the most important skill for risk management/control in almost all companies that issue credit card    </a:t>
            </a:r>
          </a:p>
          <a:p>
            <a:r>
              <a:rPr lang="en-US" sz="1600" dirty="0"/>
              <a:t>     or various kinds of loans such as student loans, car loans, personal loans payday loans and mortgages.</a:t>
            </a:r>
          </a:p>
          <a:p>
            <a:r>
              <a:rPr lang="en-US" sz="800" dirty="0"/>
              <a:t> </a:t>
            </a:r>
          </a:p>
          <a:p>
            <a:r>
              <a:rPr lang="en-US" sz="1600" dirty="0"/>
              <a:t>     Underwriting: decline of approval of a loan/credit application</a:t>
            </a:r>
          </a:p>
          <a:p>
            <a:r>
              <a:rPr lang="en-US" sz="800" dirty="0"/>
              <a:t> 	</a:t>
            </a:r>
          </a:p>
          <a:p>
            <a:r>
              <a:rPr lang="en-US" sz="1600" dirty="0"/>
              <a:t>     Many machine learning algorithms perform better than logistic regression.  Why still logistic regression?</a:t>
            </a:r>
          </a:p>
          <a:p>
            <a:r>
              <a:rPr lang="en-US" sz="1600" dirty="0"/>
              <a:t>	- Most machine learning methods generate black-box algorithms that are explainable, but logistic 	 </a:t>
            </a:r>
          </a:p>
          <a:p>
            <a:r>
              <a:rPr lang="en-US" sz="1600" dirty="0"/>
              <a:t>          regression can explain which factors causes the outcome and to what degree.  In order to meet audit or 	 </a:t>
            </a:r>
          </a:p>
          <a:p>
            <a:r>
              <a:rPr lang="en-US" sz="1600" dirty="0"/>
              <a:t>          compliance requirements, many models need to offer the contributing factors to an outcome of interest.</a:t>
            </a:r>
          </a:p>
          <a:p>
            <a:r>
              <a:rPr lang="en-US" sz="1600" dirty="0"/>
              <a:t>	- Underwriting in the US are subject to laws of fair lending to prevent discrimination.  A company needs to 	 </a:t>
            </a:r>
          </a:p>
          <a:p>
            <a:r>
              <a:rPr lang="en-US" sz="1600" dirty="0"/>
              <a:t>          provide reasons when declining a loan/credit applications.</a:t>
            </a:r>
          </a:p>
          <a:p>
            <a:pPr marL="285750" indent="-285750">
              <a:buFont typeface="Wingdings" panose="05000000000000000000" pitchFamily="2" charset="2"/>
              <a:buChar char="§"/>
            </a:pPr>
            <a:r>
              <a:rPr lang="en-US" dirty="0"/>
              <a:t>K-means clustering to segment customers. </a:t>
            </a:r>
          </a:p>
          <a:p>
            <a:endParaRPr lang="en-US" dirty="0"/>
          </a:p>
          <a:p>
            <a:r>
              <a:rPr lang="en-US" sz="1600" i="1" dirty="0"/>
              <a:t>Skills gained in this exercise can be applied to such modeling tasks as marketing campaign response models and fraud detection. </a:t>
            </a:r>
          </a:p>
        </p:txBody>
      </p:sp>
    </p:spTree>
    <p:extLst>
      <p:ext uri="{BB962C8B-B14F-4D97-AF65-F5344CB8AC3E}">
        <p14:creationId xmlns:p14="http://schemas.microsoft.com/office/powerpoint/2010/main" val="371087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836612" y="838200"/>
            <a:ext cx="9799757" cy="1263649"/>
          </a:xfrm>
        </p:spPr>
        <p:txBody>
          <a:bodyPr/>
          <a:lstStyle/>
          <a:p>
            <a:r>
              <a:rPr lang="en-US" sz="3200" dirty="0"/>
              <a:t>Week 2: Compliance/Audit requirements need to be followed in building  predictive models</a:t>
            </a:r>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415654" y="2425010"/>
            <a:ext cx="11290391" cy="1787067"/>
          </a:xfrm>
        </p:spPr>
        <p:txBody>
          <a:bodyPr>
            <a:noAutofit/>
          </a:bodyPr>
          <a:lstStyle/>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sp>
        <p:nvSpPr>
          <p:cNvPr id="4" name="TextBox 3">
            <a:extLst>
              <a:ext uri="{FF2B5EF4-FFF2-40B4-BE49-F238E27FC236}">
                <a16:creationId xmlns:a16="http://schemas.microsoft.com/office/drawing/2014/main" id="{1159B02F-34B5-65DE-5831-CFEC2F4B5D8A}"/>
              </a:ext>
            </a:extLst>
          </p:cNvPr>
          <p:cNvSpPr txBox="1"/>
          <p:nvPr/>
        </p:nvSpPr>
        <p:spPr>
          <a:xfrm>
            <a:off x="485955" y="2425010"/>
            <a:ext cx="11205713" cy="2800767"/>
          </a:xfrm>
          <a:prstGeom prst="rect">
            <a:avLst/>
          </a:prstGeom>
          <a:noFill/>
        </p:spPr>
        <p:txBody>
          <a:bodyPr wrap="square" rtlCol="0">
            <a:spAutoFit/>
          </a:bodyPr>
          <a:lstStyle/>
          <a:p>
            <a:pPr marL="285750" indent="-285750">
              <a:buFont typeface="Wingdings" panose="05000000000000000000" pitchFamily="2" charset="2"/>
              <a:buChar char="§"/>
            </a:pPr>
            <a:r>
              <a:rPr lang="en-US" dirty="0"/>
              <a:t> Marketing response model  –  anything goes</a:t>
            </a:r>
          </a:p>
          <a:p>
            <a:pPr marL="285750" indent="-285750">
              <a:buFont typeface="Wingdings" panose="05000000000000000000" pitchFamily="2" charset="2"/>
              <a:buChar char="§"/>
            </a:pPr>
            <a:r>
              <a:rPr lang="en-US" sz="1600" dirty="0"/>
              <a:t> Underwriting  model –  very restrictive </a:t>
            </a:r>
          </a:p>
          <a:p>
            <a:r>
              <a:rPr lang="en-US" sz="1600" dirty="0"/>
              <a:t>				             Only logistic regression, decision tree and business rules are allowed.  All variable  </a:t>
            </a:r>
          </a:p>
          <a:p>
            <a:r>
              <a:rPr lang="en-US" sz="1600" dirty="0"/>
              <a:t>                                              selections are to be reviewed by compliance/audit department. </a:t>
            </a:r>
          </a:p>
          <a:p>
            <a:r>
              <a:rPr lang="en-US" sz="1600" dirty="0"/>
              <a:t>				             Logistic regression: only monotonically-behaved variables will be selected. </a:t>
            </a:r>
          </a:p>
          <a:p>
            <a:r>
              <a:rPr lang="en-US" sz="1600" dirty="0"/>
              <a:t>					     Decision tree: needs to reflect anti-discriminatory policies</a:t>
            </a:r>
          </a:p>
          <a:p>
            <a:r>
              <a:rPr lang="en-US" sz="1600" dirty="0"/>
              <a:t>					     Business rules: a series of if-then statements (sometimes derived from decision tree)</a:t>
            </a:r>
          </a:p>
          <a:p>
            <a:r>
              <a:rPr lang="en-US" sz="1600" dirty="0"/>
              <a:t>					</a:t>
            </a:r>
            <a:r>
              <a:rPr lang="en-US" sz="1400" dirty="0"/>
              <a:t>      Example:   if FICO &gt; 740 and DTI &lt; 43 and OLTV &lt; 80 then approve</a:t>
            </a:r>
          </a:p>
          <a:p>
            <a:r>
              <a:rPr lang="en-US" sz="1400" dirty="0"/>
              <a:t>                                                                        if FICO &gt; 640 and DTI &lt; 38 and OLTV &lt; 75 then approve……</a:t>
            </a:r>
          </a:p>
          <a:p>
            <a:pPr marL="285750" indent="-285750">
              <a:buFont typeface="Wingdings" panose="05000000000000000000" pitchFamily="2" charset="2"/>
              <a:buChar char="§"/>
            </a:pPr>
            <a:r>
              <a:rPr lang="en-US" sz="1600" dirty="0"/>
              <a:t>Fraud detection model – anything goes</a:t>
            </a:r>
          </a:p>
          <a:p>
            <a:pPr marL="285750" indent="-285750">
              <a:buFont typeface="Wingdings" panose="05000000000000000000" pitchFamily="2" charset="2"/>
              <a:buChar char="§"/>
            </a:pPr>
            <a:r>
              <a:rPr lang="en-US" sz="1600" dirty="0"/>
              <a:t>Pricing model (setting interest rate) – anything goes (like what we do in Project 5.1)</a:t>
            </a:r>
          </a:p>
        </p:txBody>
      </p:sp>
      <p:sp>
        <p:nvSpPr>
          <p:cNvPr id="5" name="TextBox 4">
            <a:extLst>
              <a:ext uri="{FF2B5EF4-FFF2-40B4-BE49-F238E27FC236}">
                <a16:creationId xmlns:a16="http://schemas.microsoft.com/office/drawing/2014/main" id="{24343561-E344-5461-5678-BB21379892BF}"/>
              </a:ext>
            </a:extLst>
          </p:cNvPr>
          <p:cNvSpPr txBox="1"/>
          <p:nvPr/>
        </p:nvSpPr>
        <p:spPr>
          <a:xfrm>
            <a:off x="660638" y="5548938"/>
            <a:ext cx="10627894" cy="584775"/>
          </a:xfrm>
          <a:prstGeom prst="rect">
            <a:avLst/>
          </a:prstGeom>
          <a:noFill/>
        </p:spPr>
        <p:txBody>
          <a:bodyPr wrap="square" rtlCol="0">
            <a:spAutoFit/>
          </a:bodyPr>
          <a:lstStyle/>
          <a:p>
            <a:r>
              <a:rPr lang="en-US" sz="1600" i="1" dirty="0"/>
              <a:t>In underwriting credit card applications, income cannot be used as a factor.  But it can be used for deciding credit limit/line. </a:t>
            </a:r>
          </a:p>
        </p:txBody>
      </p:sp>
    </p:spTree>
    <p:extLst>
      <p:ext uri="{BB962C8B-B14F-4D97-AF65-F5344CB8AC3E}">
        <p14:creationId xmlns:p14="http://schemas.microsoft.com/office/powerpoint/2010/main" val="127373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C758-87FE-9EEC-AA70-D8B55593D448}"/>
              </a:ext>
            </a:extLst>
          </p:cNvPr>
          <p:cNvSpPr>
            <a:spLocks noGrp="1"/>
          </p:cNvSpPr>
          <p:nvPr>
            <p:ph type="title"/>
          </p:nvPr>
        </p:nvSpPr>
        <p:spPr>
          <a:xfrm>
            <a:off x="659353" y="680561"/>
            <a:ext cx="10802991" cy="1263649"/>
          </a:xfrm>
        </p:spPr>
        <p:txBody>
          <a:bodyPr/>
          <a:lstStyle/>
          <a:p>
            <a:r>
              <a:rPr lang="en-US" sz="3200" dirty="0"/>
              <a:t>Week 2: Use logistic regression to </a:t>
            </a:r>
            <a:br>
              <a:rPr lang="en-US" sz="3200" dirty="0"/>
            </a:br>
            <a:r>
              <a:rPr lang="en-US" sz="2400" dirty="0"/>
              <a:t>- find which variables have higher predictive power</a:t>
            </a:r>
            <a:br>
              <a:rPr lang="en-US" sz="2400" dirty="0"/>
            </a:br>
            <a:r>
              <a:rPr lang="en-US" sz="2400" dirty="0"/>
              <a:t>- generate contributing factors</a:t>
            </a:r>
            <a:br>
              <a:rPr lang="en-US" sz="3200" dirty="0"/>
            </a:br>
            <a:endParaRPr lang="en-US" sz="1400" dirty="0"/>
          </a:p>
        </p:txBody>
      </p:sp>
      <p:sp>
        <p:nvSpPr>
          <p:cNvPr id="3" name="Content Placeholder 2">
            <a:extLst>
              <a:ext uri="{FF2B5EF4-FFF2-40B4-BE49-F238E27FC236}">
                <a16:creationId xmlns:a16="http://schemas.microsoft.com/office/drawing/2014/main" id="{1C3EF961-1152-C267-B6CD-E0401B185C0A}"/>
              </a:ext>
            </a:extLst>
          </p:cNvPr>
          <p:cNvSpPr>
            <a:spLocks noGrp="1"/>
          </p:cNvSpPr>
          <p:nvPr>
            <p:ph idx="1"/>
          </p:nvPr>
        </p:nvSpPr>
        <p:spPr>
          <a:xfrm>
            <a:off x="381393" y="2098406"/>
            <a:ext cx="11290391" cy="1787067"/>
          </a:xfrm>
        </p:spPr>
        <p:txBody>
          <a:bodyPr>
            <a:noAutofit/>
          </a:bodyPr>
          <a:lstStyle/>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a:p>
            <a:pPr marL="457200" lvl="1" indent="0">
              <a:lnSpc>
                <a:spcPct val="115000"/>
              </a:lnSpc>
              <a:spcBef>
                <a:spcPts val="0"/>
              </a:spcBef>
              <a:buNone/>
            </a:pPr>
            <a:endParaRPr lang="en-US" sz="2200" dirty="0">
              <a:latin typeface="Calibri" panose="020F0502020204030204" pitchFamily="34" charset="0"/>
              <a:ea typeface="Times New Roman" panose="02020603050405020304" pitchFamily="18" charset="0"/>
            </a:endParaRPr>
          </a:p>
        </p:txBody>
      </p:sp>
      <p:pic>
        <p:nvPicPr>
          <p:cNvPr id="5" name="Picture 4">
            <a:extLst>
              <a:ext uri="{FF2B5EF4-FFF2-40B4-BE49-F238E27FC236}">
                <a16:creationId xmlns:a16="http://schemas.microsoft.com/office/drawing/2014/main" id="{B99AEA94-4ADB-1934-A0FE-A2A209F143A4}"/>
              </a:ext>
            </a:extLst>
          </p:cNvPr>
          <p:cNvPicPr>
            <a:picLocks noChangeAspect="1"/>
          </p:cNvPicPr>
          <p:nvPr/>
        </p:nvPicPr>
        <p:blipFill>
          <a:blip r:embed="rId2"/>
          <a:stretch>
            <a:fillRect/>
          </a:stretch>
        </p:blipFill>
        <p:spPr>
          <a:xfrm>
            <a:off x="593092" y="2908149"/>
            <a:ext cx="6363588" cy="3134162"/>
          </a:xfrm>
          <a:prstGeom prst="rect">
            <a:avLst/>
          </a:prstGeom>
        </p:spPr>
      </p:pic>
      <p:sp>
        <p:nvSpPr>
          <p:cNvPr id="6" name="TextBox 5">
            <a:extLst>
              <a:ext uri="{FF2B5EF4-FFF2-40B4-BE49-F238E27FC236}">
                <a16:creationId xmlns:a16="http://schemas.microsoft.com/office/drawing/2014/main" id="{9DD41707-B517-BD53-A7E1-008E16D7DA29}"/>
              </a:ext>
            </a:extLst>
          </p:cNvPr>
          <p:cNvSpPr txBox="1"/>
          <p:nvPr/>
        </p:nvSpPr>
        <p:spPr>
          <a:xfrm>
            <a:off x="520216" y="2103014"/>
            <a:ext cx="11151568" cy="646331"/>
          </a:xfrm>
          <a:prstGeom prst="rect">
            <a:avLst/>
          </a:prstGeom>
          <a:noFill/>
        </p:spPr>
        <p:txBody>
          <a:bodyPr wrap="square" rtlCol="0">
            <a:spAutoFit/>
          </a:bodyPr>
          <a:lstStyle/>
          <a:p>
            <a:r>
              <a:rPr lang="en-US" b="1" dirty="0"/>
              <a:t>Option 1</a:t>
            </a:r>
          </a:p>
          <a:p>
            <a:r>
              <a:rPr lang="en-US" u="sng" dirty="0"/>
              <a:t>Step1</a:t>
            </a:r>
            <a:r>
              <a:rPr lang="en-US" dirty="0"/>
              <a:t>: Run the regression by using original variables</a:t>
            </a:r>
          </a:p>
        </p:txBody>
      </p:sp>
      <p:sp>
        <p:nvSpPr>
          <p:cNvPr id="8" name="TextBox 7">
            <a:extLst>
              <a:ext uri="{FF2B5EF4-FFF2-40B4-BE49-F238E27FC236}">
                <a16:creationId xmlns:a16="http://schemas.microsoft.com/office/drawing/2014/main" id="{32948763-8E88-B922-93B4-6206B6593DA3}"/>
              </a:ext>
            </a:extLst>
          </p:cNvPr>
          <p:cNvSpPr txBox="1"/>
          <p:nvPr/>
        </p:nvSpPr>
        <p:spPr>
          <a:xfrm>
            <a:off x="7251183" y="2793363"/>
            <a:ext cx="4254658" cy="523220"/>
          </a:xfrm>
          <a:prstGeom prst="rect">
            <a:avLst/>
          </a:prstGeom>
          <a:noFill/>
        </p:spPr>
        <p:txBody>
          <a:bodyPr wrap="square" rtlCol="0">
            <a:spAutoFit/>
          </a:bodyPr>
          <a:lstStyle/>
          <a:p>
            <a:r>
              <a:rPr lang="en-US" sz="1400" u="sng" dirty="0"/>
              <a:t>Step 2</a:t>
            </a:r>
            <a:r>
              <a:rPr lang="en-US" sz="1400" dirty="0"/>
              <a:t>: Use z score (or chi square if you have it) as the contributing power for each variable. </a:t>
            </a:r>
          </a:p>
        </p:txBody>
      </p:sp>
      <p:sp>
        <p:nvSpPr>
          <p:cNvPr id="10" name="TextBox 9">
            <a:extLst>
              <a:ext uri="{FF2B5EF4-FFF2-40B4-BE49-F238E27FC236}">
                <a16:creationId xmlns:a16="http://schemas.microsoft.com/office/drawing/2014/main" id="{B52F9766-931E-D76D-5845-C572FE0298AA}"/>
              </a:ext>
            </a:extLst>
          </p:cNvPr>
          <p:cNvSpPr txBox="1"/>
          <p:nvPr/>
        </p:nvSpPr>
        <p:spPr>
          <a:xfrm>
            <a:off x="7168379" y="4692114"/>
            <a:ext cx="4917604" cy="2031325"/>
          </a:xfrm>
          <a:prstGeom prst="rect">
            <a:avLst/>
          </a:prstGeom>
          <a:noFill/>
        </p:spPr>
        <p:txBody>
          <a:bodyPr wrap="square" rtlCol="0">
            <a:spAutoFit/>
          </a:bodyPr>
          <a:lstStyle/>
          <a:p>
            <a:r>
              <a:rPr lang="en-US" sz="1400" u="sng" dirty="0"/>
              <a:t>Step3</a:t>
            </a:r>
            <a:r>
              <a:rPr lang="en-US" sz="1400" dirty="0"/>
              <a:t>: Calculate contribution power by each variable: </a:t>
            </a:r>
          </a:p>
          <a:p>
            <a:endParaRPr lang="en-US" sz="1400" dirty="0"/>
          </a:p>
          <a:p>
            <a:r>
              <a:rPr lang="en-US" sz="1400" dirty="0"/>
              <a:t>contribution= </a:t>
            </a:r>
            <a:r>
              <a:rPr lang="en-US" sz="1400" dirty="0" err="1"/>
              <a:t>coef_est</a:t>
            </a:r>
            <a:r>
              <a:rPr lang="en-US" sz="1400" dirty="0"/>
              <a:t>*x          as in </a:t>
            </a:r>
          </a:p>
          <a:p>
            <a:endParaRPr lang="en-US" sz="1400" dirty="0"/>
          </a:p>
          <a:p>
            <a:endParaRPr lang="en-US" sz="1400" dirty="0"/>
          </a:p>
          <a:p>
            <a:endParaRPr lang="en-US" sz="1400" dirty="0"/>
          </a:p>
          <a:p>
            <a:endParaRPr lang="en-US" sz="1400" dirty="0"/>
          </a:p>
          <a:p>
            <a:r>
              <a:rPr lang="en-US" sz="1400" u="sng" dirty="0"/>
              <a:t>Step 4</a:t>
            </a:r>
            <a:r>
              <a:rPr lang="en-US" sz="1400" dirty="0"/>
              <a:t>: Rank order the contribution by each model variable from highest to lowest for each observation. </a:t>
            </a:r>
          </a:p>
        </p:txBody>
      </p:sp>
      <p:pic>
        <p:nvPicPr>
          <p:cNvPr id="13" name="Picture 12">
            <a:extLst>
              <a:ext uri="{FF2B5EF4-FFF2-40B4-BE49-F238E27FC236}">
                <a16:creationId xmlns:a16="http://schemas.microsoft.com/office/drawing/2014/main" id="{E76DC803-7564-E2F5-8337-4F3821B8A731}"/>
              </a:ext>
            </a:extLst>
          </p:cNvPr>
          <p:cNvPicPr>
            <a:picLocks noChangeAspect="1"/>
          </p:cNvPicPr>
          <p:nvPr/>
        </p:nvPicPr>
        <p:blipFill>
          <a:blip r:embed="rId3"/>
          <a:stretch>
            <a:fillRect/>
          </a:stretch>
        </p:blipFill>
        <p:spPr>
          <a:xfrm>
            <a:off x="7617354" y="5564560"/>
            <a:ext cx="3063732" cy="527364"/>
          </a:xfrm>
          <a:prstGeom prst="rect">
            <a:avLst/>
          </a:prstGeom>
        </p:spPr>
      </p:pic>
      <p:pic>
        <p:nvPicPr>
          <p:cNvPr id="15" name="Picture 14">
            <a:extLst>
              <a:ext uri="{FF2B5EF4-FFF2-40B4-BE49-F238E27FC236}">
                <a16:creationId xmlns:a16="http://schemas.microsoft.com/office/drawing/2014/main" id="{4354A7B2-7A64-2938-09E4-ED6997E02BD4}"/>
              </a:ext>
            </a:extLst>
          </p:cNvPr>
          <p:cNvPicPr>
            <a:picLocks noChangeAspect="1"/>
          </p:cNvPicPr>
          <p:nvPr/>
        </p:nvPicPr>
        <p:blipFill>
          <a:blip r:embed="rId4"/>
          <a:stretch>
            <a:fillRect/>
          </a:stretch>
        </p:blipFill>
        <p:spPr>
          <a:xfrm>
            <a:off x="7318859" y="3429000"/>
            <a:ext cx="4352925" cy="1162050"/>
          </a:xfrm>
          <a:prstGeom prst="rect">
            <a:avLst/>
          </a:prstGeom>
        </p:spPr>
      </p:pic>
    </p:spTree>
    <p:extLst>
      <p:ext uri="{BB962C8B-B14F-4D97-AF65-F5344CB8AC3E}">
        <p14:creationId xmlns:p14="http://schemas.microsoft.com/office/powerpoint/2010/main" val="20305740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10151</TotalTime>
  <Words>2593</Words>
  <Application>Microsoft Office PowerPoint</Application>
  <PresentationFormat>Widescreen</PresentationFormat>
  <Paragraphs>269</Paragraphs>
  <Slides>27</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Gothic</vt:lpstr>
      <vt:lpstr>Wingdings</vt:lpstr>
      <vt:lpstr>Wingdings 3</vt:lpstr>
      <vt:lpstr>Ion Boardroom</vt:lpstr>
      <vt:lpstr>Python &amp; Data Science Training Project 5 – Mortgage Default Model &amp; Mortgage Prepayment Model</vt:lpstr>
      <vt:lpstr>Contents </vt:lpstr>
      <vt:lpstr>I. Link to the file for the project</vt:lpstr>
      <vt:lpstr>II. What we are going to learn from this project </vt:lpstr>
      <vt:lpstr>Week 1: Machine Learning</vt:lpstr>
      <vt:lpstr>Suggestions for improving machine learning models</vt:lpstr>
      <vt:lpstr>Week 2: Logistic regression       K-means clustering</vt:lpstr>
      <vt:lpstr>Week 2: Compliance/Audit requirements need to be followed in building  predictive models</vt:lpstr>
      <vt:lpstr>Week 2: Use logistic regression to  - find which variables have higher predictive power - generate contributing factors </vt:lpstr>
      <vt:lpstr>Week 2: Use logistic regression to generate contributing factors </vt:lpstr>
      <vt:lpstr>Week 2: Metrics for evaluating a predictive model Step 1: rank score from highest to lowest  Step 2: cut the probability estimate into some (usually 10) evenly divided bins Step 3: Does prediction look close to actual? Step 4: Does validation sample look close to modeling sample in performance? Step 5: How much lift can the model provide?</vt:lpstr>
      <vt:lpstr>Week 2: How to read lift/gains chart Step 1: cut the probability estimate into 10 evenly divided bins (deciles) Step 2: rank score bins from highest to lowest Step 3: Does probability estimate look close to actual? * Step 4: Does validation sample look close to modeling sample in performance? Step 5: How much lift can the model provide?</vt:lpstr>
      <vt:lpstr>Week 2: K-means clustering Most popular and most widely used method of unsupervised learing </vt:lpstr>
      <vt:lpstr>Week 2: K-means clustering You can make different combinations of clusters for different business uses. </vt:lpstr>
      <vt:lpstr>Week 3: Deep learning</vt:lpstr>
      <vt:lpstr>Week 3: Deep learning  - Neural network emulate the behavior of a human brain</vt:lpstr>
      <vt:lpstr>Week 3: Deep learning  - Often associated with  neural networks  - Logistic regression can be considered as a one-layer neural network.  </vt:lpstr>
      <vt:lpstr>Week 3: Deep learning  - Artificial Neural Network (ANN) usually contains more than one neuros and 1-N layers. </vt:lpstr>
      <vt:lpstr>Week 3: Deep learning  - Convolutional Neural Network (CNN) is more often used in computer vision.  - The last several steps applies to classification model unrelated to images. </vt:lpstr>
      <vt:lpstr>Week 3: Deep learning  - Convolutional Neural Network (CNN) is more often used in computer vision.  - The last several steps applies to classification model unrelated to images. </vt:lpstr>
      <vt:lpstr>Week 3: Deep learning  - To avoid overfitting, usually 20%-50% of input data and layers are dropped.  </vt:lpstr>
      <vt:lpstr>Week 4: Survival Analysis      - Kaplan Meier Curve      - Cox Proportional Hazards Model</vt:lpstr>
      <vt:lpstr>III. The problem of overfitting Let’s start with a not-so-good analogy : What are the typical physical traits of East Asians and Southeast Asians?</vt:lpstr>
      <vt:lpstr>Diagnosis of overfitting</vt:lpstr>
      <vt:lpstr>III. Experimental design for building a predictive model </vt:lpstr>
      <vt:lpstr>IV. Key knowledge not covered but  you need to gain for building a classification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&amp; Data Science Training Project 1 – EV Adoption Analysis</dc:title>
  <dc:creator>Zhixiao Lin</dc:creator>
  <cp:lastModifiedBy>Zhixiao Lin</cp:lastModifiedBy>
  <cp:revision>75</cp:revision>
  <dcterms:created xsi:type="dcterms:W3CDTF">2022-12-13T18:55:35Z</dcterms:created>
  <dcterms:modified xsi:type="dcterms:W3CDTF">2023-02-01T03:24:28Z</dcterms:modified>
</cp:coreProperties>
</file>